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8" r:id="rId2"/>
    <p:sldId id="384" r:id="rId3"/>
    <p:sldId id="385" r:id="rId4"/>
    <p:sldId id="386" r:id="rId5"/>
    <p:sldId id="309" r:id="rId6"/>
    <p:sldId id="314" r:id="rId7"/>
    <p:sldId id="316" r:id="rId8"/>
    <p:sldId id="320" r:id="rId9"/>
    <p:sldId id="317" r:id="rId10"/>
    <p:sldId id="318" r:id="rId11"/>
    <p:sldId id="321" r:id="rId12"/>
    <p:sldId id="322" r:id="rId13"/>
    <p:sldId id="371" r:id="rId14"/>
    <p:sldId id="387" r:id="rId15"/>
    <p:sldId id="308" r:id="rId16"/>
    <p:sldId id="291" r:id="rId17"/>
    <p:sldId id="375" r:id="rId18"/>
    <p:sldId id="378" r:id="rId19"/>
    <p:sldId id="376" r:id="rId20"/>
    <p:sldId id="377" r:id="rId21"/>
    <p:sldId id="379" r:id="rId22"/>
    <p:sldId id="372" r:id="rId23"/>
    <p:sldId id="259" r:id="rId24"/>
    <p:sldId id="260" r:id="rId25"/>
    <p:sldId id="374" r:id="rId26"/>
    <p:sldId id="268" r:id="rId27"/>
    <p:sldId id="300" r:id="rId28"/>
    <p:sldId id="271" r:id="rId29"/>
    <p:sldId id="296" r:id="rId30"/>
    <p:sldId id="272" r:id="rId31"/>
    <p:sldId id="293" r:id="rId32"/>
    <p:sldId id="299" r:id="rId33"/>
    <p:sldId id="294" r:id="rId34"/>
    <p:sldId id="305" r:id="rId35"/>
    <p:sldId id="304" r:id="rId36"/>
    <p:sldId id="306" r:id="rId37"/>
    <p:sldId id="307" r:id="rId38"/>
    <p:sldId id="292" r:id="rId39"/>
    <p:sldId id="298" r:id="rId40"/>
    <p:sldId id="283" r:id="rId41"/>
    <p:sldId id="282" r:id="rId42"/>
    <p:sldId id="287" r:id="rId43"/>
    <p:sldId id="286" r:id="rId44"/>
    <p:sldId id="288" r:id="rId45"/>
    <p:sldId id="273" r:id="rId46"/>
    <p:sldId id="301" r:id="rId47"/>
    <p:sldId id="275" r:id="rId48"/>
    <p:sldId id="276" r:id="rId49"/>
    <p:sldId id="256" r:id="rId50"/>
    <p:sldId id="277" r:id="rId51"/>
    <p:sldId id="257" r:id="rId52"/>
    <p:sldId id="302" r:id="rId53"/>
    <p:sldId id="380" r:id="rId54"/>
    <p:sldId id="381" r:id="rId55"/>
    <p:sldId id="382" r:id="rId56"/>
    <p:sldId id="383" r:id="rId57"/>
    <p:sldId id="29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Chatter classification into chatter, mild chatter and no chatter</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Chatter classification into chatter, mild chatter and no chatter</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258-4B45-9920-4BED0B9613E6}"/>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258-4B45-9920-4BED0B9613E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Correctly classified</c:v>
                </c:pt>
                <c:pt idx="1">
                  <c:v>Incorrectly classified</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0-8DDC-4265-AC39-D3B66335282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dirty="0"/>
              <a:t>Chatter onset time prediction result for the test set</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Chatter Onset Time Prediction</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9355-4DB9-937C-2A3B9B8428F3}"/>
              </c:ext>
            </c:extLst>
          </c:dPt>
          <c:dPt>
            <c:idx val="1"/>
            <c:bubble3D val="0"/>
            <c:explosion val="1"/>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355-4DB9-937C-2A3B9B8428F3}"/>
              </c:ext>
            </c:extLst>
          </c:dPt>
          <c:dLbls>
            <c:dLbl>
              <c:idx val="0"/>
              <c:tx>
                <c:rich>
                  <a:bodyPr/>
                  <a:lstStyle/>
                  <a:p>
                    <a:r>
                      <a:rPr lang="en-US" baseline="0" dirty="0"/>
                      <a:t>Early or just in time prediction</a:t>
                    </a:r>
                  </a:p>
                  <a:p>
                    <a:r>
                      <a:rPr lang="en-US" baseline="0" dirty="0"/>
                      <a:t>85%
</a:t>
                    </a:r>
                    <a:endParaRPr lang="en-US" dirty="0"/>
                  </a:p>
                </c:rich>
              </c:tx>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9355-4DB9-937C-2A3B9B8428F3}"/>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Early or same prediction</c:v>
                </c:pt>
                <c:pt idx="1">
                  <c:v>Late prediction</c:v>
                </c:pt>
              </c:strCache>
            </c:strRef>
          </c:cat>
          <c:val>
            <c:numRef>
              <c:f>Sheet1!$B$2:$B$3</c:f>
              <c:numCache>
                <c:formatCode>General</c:formatCode>
                <c:ptCount val="2"/>
                <c:pt idx="0">
                  <c:v>85</c:v>
                </c:pt>
                <c:pt idx="1">
                  <c:v>15</c:v>
                </c:pt>
              </c:numCache>
            </c:numRef>
          </c:val>
          <c:extLst>
            <c:ext xmlns:c16="http://schemas.microsoft.com/office/drawing/2014/chart" uri="{C3380CC4-5D6E-409C-BE32-E72D297353CC}">
              <c16:uniqueId val="{00000000-9355-4DB9-937C-2A3B9B8428F3}"/>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DA335D-1E0B-463E-BE2C-A54AD5BCE0E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E50F2749-3D26-43EC-BC79-643E5A5BFF50}">
      <dgm:prSet phldrT="[Text]"/>
      <dgm:spPr/>
      <dgm:t>
        <a:bodyPr/>
        <a:lstStyle/>
        <a:p>
          <a:r>
            <a:rPr lang="en-IN" dirty="0"/>
            <a:t>Raw data (triaxial accelerometer data along x-axis) with a sampling frequency of 160 kHz</a:t>
          </a:r>
        </a:p>
      </dgm:t>
    </dgm:pt>
    <dgm:pt modelId="{B521E5FE-B43D-4347-BC82-477B5CA73AE6}" type="parTrans" cxnId="{4E4E4EA8-01C3-4F56-AA70-1278699549AE}">
      <dgm:prSet/>
      <dgm:spPr/>
      <dgm:t>
        <a:bodyPr/>
        <a:lstStyle/>
        <a:p>
          <a:endParaRPr lang="en-IN"/>
        </a:p>
      </dgm:t>
    </dgm:pt>
    <dgm:pt modelId="{35E278B2-B562-486A-A794-28FFC594C1A3}" type="sibTrans" cxnId="{4E4E4EA8-01C3-4F56-AA70-1278699549AE}">
      <dgm:prSet/>
      <dgm:spPr/>
      <dgm:t>
        <a:bodyPr/>
        <a:lstStyle/>
        <a:p>
          <a:endParaRPr lang="en-IN"/>
        </a:p>
      </dgm:t>
    </dgm:pt>
    <dgm:pt modelId="{B8AA4920-3605-4B2C-9747-4A9F3F59753A}">
      <dgm:prSet phldrT="[Text]"/>
      <dgm:spPr/>
      <dgm:t>
        <a:bodyPr/>
        <a:lstStyle/>
        <a:p>
          <a:r>
            <a:rPr lang="en-IN" dirty="0"/>
            <a:t>Filtering using Butterworth low pass filter of order 100</a:t>
          </a:r>
        </a:p>
      </dgm:t>
    </dgm:pt>
    <dgm:pt modelId="{017E1099-2AE5-4807-9ACD-599BA4AFEA26}" type="parTrans" cxnId="{61BE5E94-E8B9-4F85-BFC3-94D15DC3E7AF}">
      <dgm:prSet/>
      <dgm:spPr/>
      <dgm:t>
        <a:bodyPr/>
        <a:lstStyle/>
        <a:p>
          <a:endParaRPr lang="en-IN"/>
        </a:p>
      </dgm:t>
    </dgm:pt>
    <dgm:pt modelId="{29D1ACD3-068A-44D1-95F2-21EBD7F8031B}" type="sibTrans" cxnId="{61BE5E94-E8B9-4F85-BFC3-94D15DC3E7AF}">
      <dgm:prSet/>
      <dgm:spPr/>
      <dgm:t>
        <a:bodyPr/>
        <a:lstStyle/>
        <a:p>
          <a:endParaRPr lang="en-IN"/>
        </a:p>
      </dgm:t>
    </dgm:pt>
    <dgm:pt modelId="{6850E6EA-0DCD-44C0-9DED-BE3597117743}">
      <dgm:prSet phldrT="[Text]"/>
      <dgm:spPr/>
      <dgm:t>
        <a:bodyPr/>
        <a:lstStyle/>
        <a:p>
          <a:r>
            <a:rPr lang="en-IN" dirty="0" err="1"/>
            <a:t>Downsampling</a:t>
          </a:r>
          <a:r>
            <a:rPr lang="en-IN" dirty="0"/>
            <a:t> to 10 kHz</a:t>
          </a:r>
        </a:p>
      </dgm:t>
    </dgm:pt>
    <dgm:pt modelId="{EB323B84-FC53-4A6B-856E-ED11D962725F}" type="parTrans" cxnId="{0E1098F9-3D12-41F1-A411-81F4D21EC880}">
      <dgm:prSet/>
      <dgm:spPr/>
      <dgm:t>
        <a:bodyPr/>
        <a:lstStyle/>
        <a:p>
          <a:endParaRPr lang="en-IN"/>
        </a:p>
      </dgm:t>
    </dgm:pt>
    <dgm:pt modelId="{C517F90C-7143-40D8-B54F-986E2A65C669}" type="sibTrans" cxnId="{0E1098F9-3D12-41F1-A411-81F4D21EC880}">
      <dgm:prSet/>
      <dgm:spPr/>
      <dgm:t>
        <a:bodyPr/>
        <a:lstStyle/>
        <a:p>
          <a:endParaRPr lang="en-IN"/>
        </a:p>
      </dgm:t>
    </dgm:pt>
    <dgm:pt modelId="{978F90BA-A262-4B2C-A797-C620CF6787F7}">
      <dgm:prSet/>
      <dgm:spPr/>
      <dgm:t>
        <a:bodyPr/>
        <a:lstStyle/>
        <a:p>
          <a:r>
            <a:rPr lang="en-IN" dirty="0"/>
            <a:t>Processed data</a:t>
          </a:r>
        </a:p>
      </dgm:t>
    </dgm:pt>
    <dgm:pt modelId="{CC57A9E2-8FF7-486B-9A8A-C425BFD83E90}" type="parTrans" cxnId="{21C2812A-87C0-4BB2-BDF2-E7657F9CCE12}">
      <dgm:prSet/>
      <dgm:spPr/>
      <dgm:t>
        <a:bodyPr/>
        <a:lstStyle/>
        <a:p>
          <a:endParaRPr lang="en-IN"/>
        </a:p>
      </dgm:t>
    </dgm:pt>
    <dgm:pt modelId="{F9D56F84-FFA5-461D-A96C-1E26500CC1CE}" type="sibTrans" cxnId="{21C2812A-87C0-4BB2-BDF2-E7657F9CCE12}">
      <dgm:prSet/>
      <dgm:spPr/>
      <dgm:t>
        <a:bodyPr/>
        <a:lstStyle/>
        <a:p>
          <a:endParaRPr lang="en-IN"/>
        </a:p>
      </dgm:t>
    </dgm:pt>
    <dgm:pt modelId="{9846AA77-C70C-4623-BF20-E05D5C08D3C2}" type="pres">
      <dgm:prSet presAssocID="{20DA335D-1E0B-463E-BE2C-A54AD5BCE0E4}" presName="CompostProcess" presStyleCnt="0">
        <dgm:presLayoutVars>
          <dgm:dir/>
          <dgm:resizeHandles val="exact"/>
        </dgm:presLayoutVars>
      </dgm:prSet>
      <dgm:spPr/>
    </dgm:pt>
    <dgm:pt modelId="{165856C1-742F-46A2-9451-4984AFD17C7C}" type="pres">
      <dgm:prSet presAssocID="{20DA335D-1E0B-463E-BE2C-A54AD5BCE0E4}" presName="arrow" presStyleLbl="bgShp" presStyleIdx="0" presStyleCnt="1"/>
      <dgm:spPr/>
    </dgm:pt>
    <dgm:pt modelId="{D124D51F-32A5-4C4E-B40A-AD9ABB43EACE}" type="pres">
      <dgm:prSet presAssocID="{20DA335D-1E0B-463E-BE2C-A54AD5BCE0E4}" presName="linearProcess" presStyleCnt="0"/>
      <dgm:spPr/>
    </dgm:pt>
    <dgm:pt modelId="{A39CC361-E317-4407-B620-4C48C102F8A7}" type="pres">
      <dgm:prSet presAssocID="{E50F2749-3D26-43EC-BC79-643E5A5BFF50}" presName="textNode" presStyleLbl="node1" presStyleIdx="0" presStyleCnt="4">
        <dgm:presLayoutVars>
          <dgm:bulletEnabled val="1"/>
        </dgm:presLayoutVars>
      </dgm:prSet>
      <dgm:spPr/>
    </dgm:pt>
    <dgm:pt modelId="{36DD4227-6282-44D4-A238-4999307D00EB}" type="pres">
      <dgm:prSet presAssocID="{35E278B2-B562-486A-A794-28FFC594C1A3}" presName="sibTrans" presStyleCnt="0"/>
      <dgm:spPr/>
    </dgm:pt>
    <dgm:pt modelId="{6AFF6704-7448-4067-950C-AD06D2F6BA52}" type="pres">
      <dgm:prSet presAssocID="{B8AA4920-3605-4B2C-9747-4A9F3F59753A}" presName="textNode" presStyleLbl="node1" presStyleIdx="1" presStyleCnt="4">
        <dgm:presLayoutVars>
          <dgm:bulletEnabled val="1"/>
        </dgm:presLayoutVars>
      </dgm:prSet>
      <dgm:spPr/>
    </dgm:pt>
    <dgm:pt modelId="{F481046F-7CE9-448E-BDFD-3B2ABA65F963}" type="pres">
      <dgm:prSet presAssocID="{29D1ACD3-068A-44D1-95F2-21EBD7F8031B}" presName="sibTrans" presStyleCnt="0"/>
      <dgm:spPr/>
    </dgm:pt>
    <dgm:pt modelId="{7CCAA77B-4826-4FE9-9D45-7DB9D8676E34}" type="pres">
      <dgm:prSet presAssocID="{6850E6EA-0DCD-44C0-9DED-BE3597117743}" presName="textNode" presStyleLbl="node1" presStyleIdx="2" presStyleCnt="4">
        <dgm:presLayoutVars>
          <dgm:bulletEnabled val="1"/>
        </dgm:presLayoutVars>
      </dgm:prSet>
      <dgm:spPr/>
    </dgm:pt>
    <dgm:pt modelId="{66FC0809-5587-426C-A334-0026EDBCE1E2}" type="pres">
      <dgm:prSet presAssocID="{C517F90C-7143-40D8-B54F-986E2A65C669}" presName="sibTrans" presStyleCnt="0"/>
      <dgm:spPr/>
    </dgm:pt>
    <dgm:pt modelId="{5A881939-ECBB-4EFD-B66C-40649851657B}" type="pres">
      <dgm:prSet presAssocID="{978F90BA-A262-4B2C-A797-C620CF6787F7}" presName="textNode" presStyleLbl="node1" presStyleIdx="3" presStyleCnt="4">
        <dgm:presLayoutVars>
          <dgm:bulletEnabled val="1"/>
        </dgm:presLayoutVars>
      </dgm:prSet>
      <dgm:spPr/>
    </dgm:pt>
  </dgm:ptLst>
  <dgm:cxnLst>
    <dgm:cxn modelId="{0DCCDD00-3A36-4CC9-A26E-540ACC8C627A}" type="presOf" srcId="{978F90BA-A262-4B2C-A797-C620CF6787F7}" destId="{5A881939-ECBB-4EFD-B66C-40649851657B}" srcOrd="0" destOrd="0" presId="urn:microsoft.com/office/officeart/2005/8/layout/hProcess9"/>
    <dgm:cxn modelId="{6C35261D-8268-4AF7-AAE4-D6FE2668B5C8}" type="presOf" srcId="{6850E6EA-0DCD-44C0-9DED-BE3597117743}" destId="{7CCAA77B-4826-4FE9-9D45-7DB9D8676E34}" srcOrd="0" destOrd="0" presId="urn:microsoft.com/office/officeart/2005/8/layout/hProcess9"/>
    <dgm:cxn modelId="{21C2812A-87C0-4BB2-BDF2-E7657F9CCE12}" srcId="{20DA335D-1E0B-463E-BE2C-A54AD5BCE0E4}" destId="{978F90BA-A262-4B2C-A797-C620CF6787F7}" srcOrd="3" destOrd="0" parTransId="{CC57A9E2-8FF7-486B-9A8A-C425BFD83E90}" sibTransId="{F9D56F84-FFA5-461D-A96C-1E26500CC1CE}"/>
    <dgm:cxn modelId="{36676354-A49B-4B48-8588-FF05355B8F56}" type="presOf" srcId="{E50F2749-3D26-43EC-BC79-643E5A5BFF50}" destId="{A39CC361-E317-4407-B620-4C48C102F8A7}" srcOrd="0" destOrd="0" presId="urn:microsoft.com/office/officeart/2005/8/layout/hProcess9"/>
    <dgm:cxn modelId="{57389E87-5C23-44A7-8ABF-5A6929FE24B6}" type="presOf" srcId="{20DA335D-1E0B-463E-BE2C-A54AD5BCE0E4}" destId="{9846AA77-C70C-4623-BF20-E05D5C08D3C2}" srcOrd="0" destOrd="0" presId="urn:microsoft.com/office/officeart/2005/8/layout/hProcess9"/>
    <dgm:cxn modelId="{61BE5E94-E8B9-4F85-BFC3-94D15DC3E7AF}" srcId="{20DA335D-1E0B-463E-BE2C-A54AD5BCE0E4}" destId="{B8AA4920-3605-4B2C-9747-4A9F3F59753A}" srcOrd="1" destOrd="0" parTransId="{017E1099-2AE5-4807-9ACD-599BA4AFEA26}" sibTransId="{29D1ACD3-068A-44D1-95F2-21EBD7F8031B}"/>
    <dgm:cxn modelId="{4E4E4EA8-01C3-4F56-AA70-1278699549AE}" srcId="{20DA335D-1E0B-463E-BE2C-A54AD5BCE0E4}" destId="{E50F2749-3D26-43EC-BC79-643E5A5BFF50}" srcOrd="0" destOrd="0" parTransId="{B521E5FE-B43D-4347-BC82-477B5CA73AE6}" sibTransId="{35E278B2-B562-486A-A794-28FFC594C1A3}"/>
    <dgm:cxn modelId="{BFBC97F9-A7B3-42DF-B037-28275B28FEEA}" type="presOf" srcId="{B8AA4920-3605-4B2C-9747-4A9F3F59753A}" destId="{6AFF6704-7448-4067-950C-AD06D2F6BA52}" srcOrd="0" destOrd="0" presId="urn:microsoft.com/office/officeart/2005/8/layout/hProcess9"/>
    <dgm:cxn modelId="{0E1098F9-3D12-41F1-A411-81F4D21EC880}" srcId="{20DA335D-1E0B-463E-BE2C-A54AD5BCE0E4}" destId="{6850E6EA-0DCD-44C0-9DED-BE3597117743}" srcOrd="2" destOrd="0" parTransId="{EB323B84-FC53-4A6B-856E-ED11D962725F}" sibTransId="{C517F90C-7143-40D8-B54F-986E2A65C669}"/>
    <dgm:cxn modelId="{6AA3CE36-3FEC-4274-B9FD-E694AB245E24}" type="presParOf" srcId="{9846AA77-C70C-4623-BF20-E05D5C08D3C2}" destId="{165856C1-742F-46A2-9451-4984AFD17C7C}" srcOrd="0" destOrd="0" presId="urn:microsoft.com/office/officeart/2005/8/layout/hProcess9"/>
    <dgm:cxn modelId="{AC70DE87-A44E-4B40-8B7E-F1B17098CA5C}" type="presParOf" srcId="{9846AA77-C70C-4623-BF20-E05D5C08D3C2}" destId="{D124D51F-32A5-4C4E-B40A-AD9ABB43EACE}" srcOrd="1" destOrd="0" presId="urn:microsoft.com/office/officeart/2005/8/layout/hProcess9"/>
    <dgm:cxn modelId="{71AA649F-76D5-40F8-8280-EF47BDB7B9AC}" type="presParOf" srcId="{D124D51F-32A5-4C4E-B40A-AD9ABB43EACE}" destId="{A39CC361-E317-4407-B620-4C48C102F8A7}" srcOrd="0" destOrd="0" presId="urn:microsoft.com/office/officeart/2005/8/layout/hProcess9"/>
    <dgm:cxn modelId="{939B085F-118B-46C7-9A05-A494610C223A}" type="presParOf" srcId="{D124D51F-32A5-4C4E-B40A-AD9ABB43EACE}" destId="{36DD4227-6282-44D4-A238-4999307D00EB}" srcOrd="1" destOrd="0" presId="urn:microsoft.com/office/officeart/2005/8/layout/hProcess9"/>
    <dgm:cxn modelId="{B0A78C35-82D0-4D77-B854-90C8563D34E9}" type="presParOf" srcId="{D124D51F-32A5-4C4E-B40A-AD9ABB43EACE}" destId="{6AFF6704-7448-4067-950C-AD06D2F6BA52}" srcOrd="2" destOrd="0" presId="urn:microsoft.com/office/officeart/2005/8/layout/hProcess9"/>
    <dgm:cxn modelId="{CC63BEB0-F40C-4EBD-B922-548D2C0F7EC0}" type="presParOf" srcId="{D124D51F-32A5-4C4E-B40A-AD9ABB43EACE}" destId="{F481046F-7CE9-448E-BDFD-3B2ABA65F963}" srcOrd="3" destOrd="0" presId="urn:microsoft.com/office/officeart/2005/8/layout/hProcess9"/>
    <dgm:cxn modelId="{8CDDD6B3-3A9C-410D-8095-92A295440C91}" type="presParOf" srcId="{D124D51F-32A5-4C4E-B40A-AD9ABB43EACE}" destId="{7CCAA77B-4826-4FE9-9D45-7DB9D8676E34}" srcOrd="4" destOrd="0" presId="urn:microsoft.com/office/officeart/2005/8/layout/hProcess9"/>
    <dgm:cxn modelId="{C3AADA6F-1CA9-4750-9172-51BA53B054FF}" type="presParOf" srcId="{D124D51F-32A5-4C4E-B40A-AD9ABB43EACE}" destId="{66FC0809-5587-426C-A334-0026EDBCE1E2}" srcOrd="5" destOrd="0" presId="urn:microsoft.com/office/officeart/2005/8/layout/hProcess9"/>
    <dgm:cxn modelId="{65413C98-028A-4D62-B1E2-4B41C3F1449D}" type="presParOf" srcId="{D124D51F-32A5-4C4E-B40A-AD9ABB43EACE}" destId="{5A881939-ECBB-4EFD-B66C-40649851657B}"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444C56-69A8-4AA8-B707-38B5B615D6D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2C24743E-BC54-4A79-9B3C-FDBB082FDCAA}">
      <dgm:prSet phldrT="[Text]"/>
      <dgm:spPr>
        <a:solidFill>
          <a:schemeClr val="accent2"/>
        </a:solidFill>
      </dgm:spPr>
      <dgm:t>
        <a:bodyPr/>
        <a:lstStyle/>
        <a:p>
          <a:r>
            <a:rPr lang="en-GB" dirty="0"/>
            <a:t>True Positive</a:t>
          </a:r>
          <a:endParaRPr lang="en-IN" dirty="0"/>
        </a:p>
      </dgm:t>
    </dgm:pt>
    <dgm:pt modelId="{40D48DF5-B4ED-48FB-B8D9-1979159CE5A3}" type="parTrans" cxnId="{30A2954F-2CEF-4C4A-86EE-5E278727FBB8}">
      <dgm:prSet/>
      <dgm:spPr/>
      <dgm:t>
        <a:bodyPr/>
        <a:lstStyle/>
        <a:p>
          <a:endParaRPr lang="en-IN"/>
        </a:p>
      </dgm:t>
    </dgm:pt>
    <dgm:pt modelId="{D8595C88-411E-4185-835A-3B268A572867}" type="sibTrans" cxnId="{30A2954F-2CEF-4C4A-86EE-5E278727FBB8}">
      <dgm:prSet/>
      <dgm:spPr/>
      <dgm:t>
        <a:bodyPr/>
        <a:lstStyle/>
        <a:p>
          <a:endParaRPr lang="en-IN"/>
        </a:p>
      </dgm:t>
    </dgm:pt>
    <dgm:pt modelId="{1C55F19C-AAE2-4188-A787-93107EA43409}">
      <dgm:prSet phldrT="[Text]"/>
      <dgm:spPr>
        <a:solidFill>
          <a:schemeClr val="accent2"/>
        </a:solidFill>
      </dgm:spPr>
      <dgm:t>
        <a:bodyPr/>
        <a:lstStyle/>
        <a:p>
          <a:r>
            <a:rPr lang="en-GB" dirty="0"/>
            <a:t>True Negative</a:t>
          </a:r>
          <a:endParaRPr lang="en-IN" dirty="0"/>
        </a:p>
      </dgm:t>
    </dgm:pt>
    <dgm:pt modelId="{30A1785C-3D95-4CE8-A7B8-82F07C7FF54D}" type="parTrans" cxnId="{9BB728E6-C283-45BE-A81E-CF6A809066D7}">
      <dgm:prSet/>
      <dgm:spPr/>
      <dgm:t>
        <a:bodyPr/>
        <a:lstStyle/>
        <a:p>
          <a:endParaRPr lang="en-IN"/>
        </a:p>
      </dgm:t>
    </dgm:pt>
    <dgm:pt modelId="{C22FA553-1691-425D-8F53-36BC6FECD5D9}" type="sibTrans" cxnId="{9BB728E6-C283-45BE-A81E-CF6A809066D7}">
      <dgm:prSet/>
      <dgm:spPr/>
      <dgm:t>
        <a:bodyPr/>
        <a:lstStyle/>
        <a:p>
          <a:endParaRPr lang="en-IN"/>
        </a:p>
      </dgm:t>
    </dgm:pt>
    <dgm:pt modelId="{063B2B73-4707-4D99-A2EC-5947ADBCAD9B}">
      <dgm:prSet phldrT="[Text]"/>
      <dgm:spPr>
        <a:solidFill>
          <a:schemeClr val="accent4">
            <a:lumMod val="20000"/>
            <a:lumOff val="80000"/>
            <a:alpha val="90000"/>
          </a:schemeClr>
        </a:solidFill>
      </dgm:spPr>
      <dgm:t>
        <a:bodyPr/>
        <a:lstStyle/>
        <a:p>
          <a:r>
            <a:rPr lang="en-GB" dirty="0"/>
            <a:t>Model classifies as not a chatter is actually not a chatter</a:t>
          </a:r>
          <a:endParaRPr lang="en-IN" dirty="0"/>
        </a:p>
      </dgm:t>
    </dgm:pt>
    <dgm:pt modelId="{ED3C4838-CC78-43B5-A447-B77C7F02BAC5}" type="parTrans" cxnId="{FD1CF380-173F-49F3-ABB4-9380BC362A67}">
      <dgm:prSet/>
      <dgm:spPr/>
      <dgm:t>
        <a:bodyPr/>
        <a:lstStyle/>
        <a:p>
          <a:endParaRPr lang="en-IN"/>
        </a:p>
      </dgm:t>
    </dgm:pt>
    <dgm:pt modelId="{0C70B980-FF40-4400-B490-242F013A9749}" type="sibTrans" cxnId="{FD1CF380-173F-49F3-ABB4-9380BC362A67}">
      <dgm:prSet/>
      <dgm:spPr/>
      <dgm:t>
        <a:bodyPr/>
        <a:lstStyle/>
        <a:p>
          <a:endParaRPr lang="en-IN"/>
        </a:p>
      </dgm:t>
    </dgm:pt>
    <dgm:pt modelId="{7EF5C80C-F1A7-4753-BF81-1AC9169A7711}">
      <dgm:prSet phldrT="[Text]"/>
      <dgm:spPr>
        <a:solidFill>
          <a:schemeClr val="accent2"/>
        </a:solidFill>
      </dgm:spPr>
      <dgm:t>
        <a:bodyPr/>
        <a:lstStyle/>
        <a:p>
          <a:r>
            <a:rPr lang="en-GB" dirty="0"/>
            <a:t>False Positive</a:t>
          </a:r>
          <a:endParaRPr lang="en-IN" dirty="0"/>
        </a:p>
      </dgm:t>
    </dgm:pt>
    <dgm:pt modelId="{165B5F66-234F-4C45-812B-91ECE475B501}" type="parTrans" cxnId="{54402889-3C13-42D5-963D-D7C171A09774}">
      <dgm:prSet/>
      <dgm:spPr/>
      <dgm:t>
        <a:bodyPr/>
        <a:lstStyle/>
        <a:p>
          <a:endParaRPr lang="en-IN"/>
        </a:p>
      </dgm:t>
    </dgm:pt>
    <dgm:pt modelId="{748F84DA-E262-43E4-80DA-9AAB61831CA4}" type="sibTrans" cxnId="{54402889-3C13-42D5-963D-D7C171A09774}">
      <dgm:prSet/>
      <dgm:spPr/>
      <dgm:t>
        <a:bodyPr/>
        <a:lstStyle/>
        <a:p>
          <a:endParaRPr lang="en-IN"/>
        </a:p>
      </dgm:t>
    </dgm:pt>
    <dgm:pt modelId="{F2D14758-9841-4643-BFB6-96B18C40617D}">
      <dgm:prSet phldrT="[Text]"/>
      <dgm:spPr>
        <a:solidFill>
          <a:schemeClr val="accent4">
            <a:lumMod val="20000"/>
            <a:lumOff val="80000"/>
            <a:alpha val="90000"/>
          </a:schemeClr>
        </a:solidFill>
      </dgm:spPr>
      <dgm:t>
        <a:bodyPr/>
        <a:lstStyle/>
        <a:p>
          <a:r>
            <a:rPr lang="en-GB" dirty="0"/>
            <a:t>Model classifies as chatter is actually not a chatter</a:t>
          </a:r>
          <a:endParaRPr lang="en-IN" dirty="0"/>
        </a:p>
      </dgm:t>
    </dgm:pt>
    <dgm:pt modelId="{E4CDEFB7-5EA8-46A7-A160-7E096CA3CDCA}" type="parTrans" cxnId="{8020F9FD-B61B-43DC-99A0-D496E756A95A}">
      <dgm:prSet/>
      <dgm:spPr/>
      <dgm:t>
        <a:bodyPr/>
        <a:lstStyle/>
        <a:p>
          <a:endParaRPr lang="en-IN"/>
        </a:p>
      </dgm:t>
    </dgm:pt>
    <dgm:pt modelId="{512C4AC8-5F83-47B1-905F-14DCC1C508E0}" type="sibTrans" cxnId="{8020F9FD-B61B-43DC-99A0-D496E756A95A}">
      <dgm:prSet/>
      <dgm:spPr/>
      <dgm:t>
        <a:bodyPr/>
        <a:lstStyle/>
        <a:p>
          <a:endParaRPr lang="en-IN"/>
        </a:p>
      </dgm:t>
    </dgm:pt>
    <dgm:pt modelId="{F501E4E9-46F2-4DBA-884F-062A333EB61F}">
      <dgm:prSet/>
      <dgm:spPr>
        <a:solidFill>
          <a:schemeClr val="accent2"/>
        </a:solidFill>
      </dgm:spPr>
      <dgm:t>
        <a:bodyPr/>
        <a:lstStyle/>
        <a:p>
          <a:r>
            <a:rPr lang="en-GB" dirty="0"/>
            <a:t>False Negative</a:t>
          </a:r>
          <a:endParaRPr lang="en-IN" dirty="0"/>
        </a:p>
      </dgm:t>
    </dgm:pt>
    <dgm:pt modelId="{06360133-C0B9-4759-8EE8-0C4291165CFF}" type="parTrans" cxnId="{31DA5E5A-6E34-49AA-97D4-2E788D811068}">
      <dgm:prSet/>
      <dgm:spPr/>
      <dgm:t>
        <a:bodyPr/>
        <a:lstStyle/>
        <a:p>
          <a:endParaRPr lang="en-IN"/>
        </a:p>
      </dgm:t>
    </dgm:pt>
    <dgm:pt modelId="{4C25C252-40C1-4700-9DDC-3E4ECE18841E}" type="sibTrans" cxnId="{31DA5E5A-6E34-49AA-97D4-2E788D811068}">
      <dgm:prSet/>
      <dgm:spPr/>
      <dgm:t>
        <a:bodyPr/>
        <a:lstStyle/>
        <a:p>
          <a:endParaRPr lang="en-IN"/>
        </a:p>
      </dgm:t>
    </dgm:pt>
    <dgm:pt modelId="{30DB7FC7-F107-4D15-AC8E-C6CF89666AF0}">
      <dgm:prSet/>
      <dgm:spPr>
        <a:solidFill>
          <a:schemeClr val="accent4">
            <a:lumMod val="20000"/>
            <a:lumOff val="80000"/>
            <a:alpha val="90000"/>
          </a:schemeClr>
        </a:solidFill>
      </dgm:spPr>
      <dgm:t>
        <a:bodyPr/>
        <a:lstStyle/>
        <a:p>
          <a:r>
            <a:rPr lang="en-GB" dirty="0"/>
            <a:t>Model classifies as not a chatter is actually a chatter</a:t>
          </a:r>
          <a:endParaRPr lang="en-IN" dirty="0"/>
        </a:p>
      </dgm:t>
    </dgm:pt>
    <dgm:pt modelId="{8314A93D-EBFB-43CD-B9CE-696A49F753C2}" type="parTrans" cxnId="{713D37D3-BC18-4DA9-BE49-B5B1ED17487A}">
      <dgm:prSet/>
      <dgm:spPr/>
      <dgm:t>
        <a:bodyPr/>
        <a:lstStyle/>
        <a:p>
          <a:endParaRPr lang="en-IN"/>
        </a:p>
      </dgm:t>
    </dgm:pt>
    <dgm:pt modelId="{7518E4C3-E99C-455E-A370-7AB137A7586F}" type="sibTrans" cxnId="{713D37D3-BC18-4DA9-BE49-B5B1ED17487A}">
      <dgm:prSet/>
      <dgm:spPr/>
      <dgm:t>
        <a:bodyPr/>
        <a:lstStyle/>
        <a:p>
          <a:endParaRPr lang="en-IN"/>
        </a:p>
      </dgm:t>
    </dgm:pt>
    <dgm:pt modelId="{53D21BD2-D63C-477C-9B63-BEE4D3766D44}">
      <dgm:prSet/>
      <dgm:spPr>
        <a:solidFill>
          <a:schemeClr val="accent4">
            <a:lumMod val="20000"/>
            <a:lumOff val="80000"/>
            <a:alpha val="90000"/>
          </a:schemeClr>
        </a:solidFill>
      </dgm:spPr>
      <dgm:t>
        <a:bodyPr/>
        <a:lstStyle/>
        <a:p>
          <a:r>
            <a:rPr lang="en-GB" dirty="0"/>
            <a:t>Model classifies as chatter is actually a chatter</a:t>
          </a:r>
          <a:endParaRPr lang="en-IN" dirty="0"/>
        </a:p>
      </dgm:t>
    </dgm:pt>
    <dgm:pt modelId="{38CEE7ED-B261-4235-BAC9-A6CDB89A8792}" type="parTrans" cxnId="{CA40E4B8-B5E7-4025-91A1-7A3646F132B0}">
      <dgm:prSet/>
      <dgm:spPr/>
      <dgm:t>
        <a:bodyPr/>
        <a:lstStyle/>
        <a:p>
          <a:endParaRPr lang="en-IN"/>
        </a:p>
      </dgm:t>
    </dgm:pt>
    <dgm:pt modelId="{FE83DB9A-E774-43A9-B9A3-5BEC97796EEA}" type="sibTrans" cxnId="{CA40E4B8-B5E7-4025-91A1-7A3646F132B0}">
      <dgm:prSet/>
      <dgm:spPr/>
      <dgm:t>
        <a:bodyPr/>
        <a:lstStyle/>
        <a:p>
          <a:endParaRPr lang="en-IN"/>
        </a:p>
      </dgm:t>
    </dgm:pt>
    <dgm:pt modelId="{05264491-27FA-4F0F-8B42-512B882F9DA9}" type="pres">
      <dgm:prSet presAssocID="{ED444C56-69A8-4AA8-B707-38B5B615D6DE}" presName="Name0" presStyleCnt="0">
        <dgm:presLayoutVars>
          <dgm:dir/>
          <dgm:animLvl val="lvl"/>
          <dgm:resizeHandles val="exact"/>
        </dgm:presLayoutVars>
      </dgm:prSet>
      <dgm:spPr/>
    </dgm:pt>
    <dgm:pt modelId="{E7DF2996-6B0C-4992-87B1-034C8BB7306A}" type="pres">
      <dgm:prSet presAssocID="{2C24743E-BC54-4A79-9B3C-FDBB082FDCAA}" presName="linNode" presStyleCnt="0"/>
      <dgm:spPr/>
    </dgm:pt>
    <dgm:pt modelId="{F62BC20D-44C6-4D9F-B306-E6617B3145A5}" type="pres">
      <dgm:prSet presAssocID="{2C24743E-BC54-4A79-9B3C-FDBB082FDCAA}" presName="parentText" presStyleLbl="node1" presStyleIdx="0" presStyleCnt="4">
        <dgm:presLayoutVars>
          <dgm:chMax val="1"/>
          <dgm:bulletEnabled val="1"/>
        </dgm:presLayoutVars>
      </dgm:prSet>
      <dgm:spPr/>
    </dgm:pt>
    <dgm:pt modelId="{7EA88538-778D-4051-A663-1E7081F98F04}" type="pres">
      <dgm:prSet presAssocID="{2C24743E-BC54-4A79-9B3C-FDBB082FDCAA}" presName="descendantText" presStyleLbl="alignAccFollowNode1" presStyleIdx="0" presStyleCnt="4">
        <dgm:presLayoutVars>
          <dgm:bulletEnabled val="1"/>
        </dgm:presLayoutVars>
      </dgm:prSet>
      <dgm:spPr/>
    </dgm:pt>
    <dgm:pt modelId="{9EB66321-B425-42CC-9737-BDD8845E1C2F}" type="pres">
      <dgm:prSet presAssocID="{D8595C88-411E-4185-835A-3B268A572867}" presName="sp" presStyleCnt="0"/>
      <dgm:spPr/>
    </dgm:pt>
    <dgm:pt modelId="{98FE619B-3EA3-4B4F-AF77-A089314C93AA}" type="pres">
      <dgm:prSet presAssocID="{1C55F19C-AAE2-4188-A787-93107EA43409}" presName="linNode" presStyleCnt="0"/>
      <dgm:spPr/>
    </dgm:pt>
    <dgm:pt modelId="{1947978E-73ED-42A7-9494-3B046D44EB72}" type="pres">
      <dgm:prSet presAssocID="{1C55F19C-AAE2-4188-A787-93107EA43409}" presName="parentText" presStyleLbl="node1" presStyleIdx="1" presStyleCnt="4">
        <dgm:presLayoutVars>
          <dgm:chMax val="1"/>
          <dgm:bulletEnabled val="1"/>
        </dgm:presLayoutVars>
      </dgm:prSet>
      <dgm:spPr/>
    </dgm:pt>
    <dgm:pt modelId="{6BDE9404-D50F-4B0D-A08E-F004310054FA}" type="pres">
      <dgm:prSet presAssocID="{1C55F19C-AAE2-4188-A787-93107EA43409}" presName="descendantText" presStyleLbl="alignAccFollowNode1" presStyleIdx="1" presStyleCnt="4">
        <dgm:presLayoutVars>
          <dgm:bulletEnabled val="1"/>
        </dgm:presLayoutVars>
      </dgm:prSet>
      <dgm:spPr/>
    </dgm:pt>
    <dgm:pt modelId="{5DC9F4BB-A1AB-42BE-87A2-4F6631A939F0}" type="pres">
      <dgm:prSet presAssocID="{C22FA553-1691-425D-8F53-36BC6FECD5D9}" presName="sp" presStyleCnt="0"/>
      <dgm:spPr/>
    </dgm:pt>
    <dgm:pt modelId="{94C5E1DA-CE0C-4724-85AC-2935A0076574}" type="pres">
      <dgm:prSet presAssocID="{7EF5C80C-F1A7-4753-BF81-1AC9169A7711}" presName="linNode" presStyleCnt="0"/>
      <dgm:spPr/>
    </dgm:pt>
    <dgm:pt modelId="{9BDA7C7D-475A-4FEF-B17F-92199CFC38E0}" type="pres">
      <dgm:prSet presAssocID="{7EF5C80C-F1A7-4753-BF81-1AC9169A7711}" presName="parentText" presStyleLbl="node1" presStyleIdx="2" presStyleCnt="4">
        <dgm:presLayoutVars>
          <dgm:chMax val="1"/>
          <dgm:bulletEnabled val="1"/>
        </dgm:presLayoutVars>
      </dgm:prSet>
      <dgm:spPr/>
    </dgm:pt>
    <dgm:pt modelId="{DAB144D0-E686-4B38-BC64-E4128446D53F}" type="pres">
      <dgm:prSet presAssocID="{7EF5C80C-F1A7-4753-BF81-1AC9169A7711}" presName="descendantText" presStyleLbl="alignAccFollowNode1" presStyleIdx="2" presStyleCnt="4">
        <dgm:presLayoutVars>
          <dgm:bulletEnabled val="1"/>
        </dgm:presLayoutVars>
      </dgm:prSet>
      <dgm:spPr/>
    </dgm:pt>
    <dgm:pt modelId="{8E04FA4B-56A6-4E7E-98FE-DDACABC133B4}" type="pres">
      <dgm:prSet presAssocID="{748F84DA-E262-43E4-80DA-9AAB61831CA4}" presName="sp" presStyleCnt="0"/>
      <dgm:spPr/>
    </dgm:pt>
    <dgm:pt modelId="{29511095-892F-4109-9959-9D978EBE4F75}" type="pres">
      <dgm:prSet presAssocID="{F501E4E9-46F2-4DBA-884F-062A333EB61F}" presName="linNode" presStyleCnt="0"/>
      <dgm:spPr/>
    </dgm:pt>
    <dgm:pt modelId="{61858017-1370-4DE5-9C7B-ED3A8E97ADB0}" type="pres">
      <dgm:prSet presAssocID="{F501E4E9-46F2-4DBA-884F-062A333EB61F}" presName="parentText" presStyleLbl="node1" presStyleIdx="3" presStyleCnt="4">
        <dgm:presLayoutVars>
          <dgm:chMax val="1"/>
          <dgm:bulletEnabled val="1"/>
        </dgm:presLayoutVars>
      </dgm:prSet>
      <dgm:spPr/>
    </dgm:pt>
    <dgm:pt modelId="{D47EF66F-3E17-44D6-8F31-F21F72DF0416}" type="pres">
      <dgm:prSet presAssocID="{F501E4E9-46F2-4DBA-884F-062A333EB61F}" presName="descendantText" presStyleLbl="alignAccFollowNode1" presStyleIdx="3" presStyleCnt="4">
        <dgm:presLayoutVars>
          <dgm:bulletEnabled val="1"/>
        </dgm:presLayoutVars>
      </dgm:prSet>
      <dgm:spPr/>
    </dgm:pt>
  </dgm:ptLst>
  <dgm:cxnLst>
    <dgm:cxn modelId="{B8C08E24-0323-4A67-838F-ABCD1032AEEA}" type="presOf" srcId="{2C24743E-BC54-4A79-9B3C-FDBB082FDCAA}" destId="{F62BC20D-44C6-4D9F-B306-E6617B3145A5}" srcOrd="0" destOrd="0" presId="urn:microsoft.com/office/officeart/2005/8/layout/vList5"/>
    <dgm:cxn modelId="{54DDF469-D13A-4F5A-8950-ADFFA764B79F}" type="presOf" srcId="{30DB7FC7-F107-4D15-AC8E-C6CF89666AF0}" destId="{D47EF66F-3E17-44D6-8F31-F21F72DF0416}" srcOrd="0" destOrd="0" presId="urn:microsoft.com/office/officeart/2005/8/layout/vList5"/>
    <dgm:cxn modelId="{41B5926C-D2D7-475F-9661-316BFF6F63C0}" type="presOf" srcId="{53D21BD2-D63C-477C-9B63-BEE4D3766D44}" destId="{7EA88538-778D-4051-A663-1E7081F98F04}" srcOrd="0" destOrd="0" presId="urn:microsoft.com/office/officeart/2005/8/layout/vList5"/>
    <dgm:cxn modelId="{30A2954F-2CEF-4C4A-86EE-5E278727FBB8}" srcId="{ED444C56-69A8-4AA8-B707-38B5B615D6DE}" destId="{2C24743E-BC54-4A79-9B3C-FDBB082FDCAA}" srcOrd="0" destOrd="0" parTransId="{40D48DF5-B4ED-48FB-B8D9-1979159CE5A3}" sibTransId="{D8595C88-411E-4185-835A-3B268A572867}"/>
    <dgm:cxn modelId="{32A62B54-6A03-4DE4-91E6-DE9B5096846D}" type="presOf" srcId="{ED444C56-69A8-4AA8-B707-38B5B615D6DE}" destId="{05264491-27FA-4F0F-8B42-512B882F9DA9}" srcOrd="0" destOrd="0" presId="urn:microsoft.com/office/officeart/2005/8/layout/vList5"/>
    <dgm:cxn modelId="{31DA5E5A-6E34-49AA-97D4-2E788D811068}" srcId="{ED444C56-69A8-4AA8-B707-38B5B615D6DE}" destId="{F501E4E9-46F2-4DBA-884F-062A333EB61F}" srcOrd="3" destOrd="0" parTransId="{06360133-C0B9-4759-8EE8-0C4291165CFF}" sibTransId="{4C25C252-40C1-4700-9DDC-3E4ECE18841E}"/>
    <dgm:cxn modelId="{FD1CF380-173F-49F3-ABB4-9380BC362A67}" srcId="{1C55F19C-AAE2-4188-A787-93107EA43409}" destId="{063B2B73-4707-4D99-A2EC-5947ADBCAD9B}" srcOrd="0" destOrd="0" parTransId="{ED3C4838-CC78-43B5-A447-B77C7F02BAC5}" sibTransId="{0C70B980-FF40-4400-B490-242F013A9749}"/>
    <dgm:cxn modelId="{54402889-3C13-42D5-963D-D7C171A09774}" srcId="{ED444C56-69A8-4AA8-B707-38B5B615D6DE}" destId="{7EF5C80C-F1A7-4753-BF81-1AC9169A7711}" srcOrd="2" destOrd="0" parTransId="{165B5F66-234F-4C45-812B-91ECE475B501}" sibTransId="{748F84DA-E262-43E4-80DA-9AAB61831CA4}"/>
    <dgm:cxn modelId="{CDDD6293-1B96-4BF4-9FB6-80F377A2E798}" type="presOf" srcId="{F2D14758-9841-4643-BFB6-96B18C40617D}" destId="{DAB144D0-E686-4B38-BC64-E4128446D53F}" srcOrd="0" destOrd="0" presId="urn:microsoft.com/office/officeart/2005/8/layout/vList5"/>
    <dgm:cxn modelId="{C11227B4-E744-46E6-9AEC-6AF55974DE24}" type="presOf" srcId="{F501E4E9-46F2-4DBA-884F-062A333EB61F}" destId="{61858017-1370-4DE5-9C7B-ED3A8E97ADB0}" srcOrd="0" destOrd="0" presId="urn:microsoft.com/office/officeart/2005/8/layout/vList5"/>
    <dgm:cxn modelId="{CA40E4B8-B5E7-4025-91A1-7A3646F132B0}" srcId="{2C24743E-BC54-4A79-9B3C-FDBB082FDCAA}" destId="{53D21BD2-D63C-477C-9B63-BEE4D3766D44}" srcOrd="0" destOrd="0" parTransId="{38CEE7ED-B261-4235-BAC9-A6CDB89A8792}" sibTransId="{FE83DB9A-E774-43A9-B9A3-5BEC97796EEA}"/>
    <dgm:cxn modelId="{51E147BE-1F10-47ED-A4B6-6E1B551B9A19}" type="presOf" srcId="{1C55F19C-AAE2-4188-A787-93107EA43409}" destId="{1947978E-73ED-42A7-9494-3B046D44EB72}" srcOrd="0" destOrd="0" presId="urn:microsoft.com/office/officeart/2005/8/layout/vList5"/>
    <dgm:cxn modelId="{795F8BD1-4687-4B05-BEC2-29D2A90EB312}" type="presOf" srcId="{7EF5C80C-F1A7-4753-BF81-1AC9169A7711}" destId="{9BDA7C7D-475A-4FEF-B17F-92199CFC38E0}" srcOrd="0" destOrd="0" presId="urn:microsoft.com/office/officeart/2005/8/layout/vList5"/>
    <dgm:cxn modelId="{713D37D3-BC18-4DA9-BE49-B5B1ED17487A}" srcId="{F501E4E9-46F2-4DBA-884F-062A333EB61F}" destId="{30DB7FC7-F107-4D15-AC8E-C6CF89666AF0}" srcOrd="0" destOrd="0" parTransId="{8314A93D-EBFB-43CD-B9CE-696A49F753C2}" sibTransId="{7518E4C3-E99C-455E-A370-7AB137A7586F}"/>
    <dgm:cxn modelId="{E81394E0-D946-4A95-B213-023F82401627}" type="presOf" srcId="{063B2B73-4707-4D99-A2EC-5947ADBCAD9B}" destId="{6BDE9404-D50F-4B0D-A08E-F004310054FA}" srcOrd="0" destOrd="0" presId="urn:microsoft.com/office/officeart/2005/8/layout/vList5"/>
    <dgm:cxn modelId="{9BB728E6-C283-45BE-A81E-CF6A809066D7}" srcId="{ED444C56-69A8-4AA8-B707-38B5B615D6DE}" destId="{1C55F19C-AAE2-4188-A787-93107EA43409}" srcOrd="1" destOrd="0" parTransId="{30A1785C-3D95-4CE8-A7B8-82F07C7FF54D}" sibTransId="{C22FA553-1691-425D-8F53-36BC6FECD5D9}"/>
    <dgm:cxn modelId="{8020F9FD-B61B-43DC-99A0-D496E756A95A}" srcId="{7EF5C80C-F1A7-4753-BF81-1AC9169A7711}" destId="{F2D14758-9841-4643-BFB6-96B18C40617D}" srcOrd="0" destOrd="0" parTransId="{E4CDEFB7-5EA8-46A7-A160-7E096CA3CDCA}" sibTransId="{512C4AC8-5F83-47B1-905F-14DCC1C508E0}"/>
    <dgm:cxn modelId="{80A1340B-31E6-48DD-9E6D-50DF953621E7}" type="presParOf" srcId="{05264491-27FA-4F0F-8B42-512B882F9DA9}" destId="{E7DF2996-6B0C-4992-87B1-034C8BB7306A}" srcOrd="0" destOrd="0" presId="urn:microsoft.com/office/officeart/2005/8/layout/vList5"/>
    <dgm:cxn modelId="{A4FC431D-7A1F-43A5-A1E8-C403B8744CB9}" type="presParOf" srcId="{E7DF2996-6B0C-4992-87B1-034C8BB7306A}" destId="{F62BC20D-44C6-4D9F-B306-E6617B3145A5}" srcOrd="0" destOrd="0" presId="urn:microsoft.com/office/officeart/2005/8/layout/vList5"/>
    <dgm:cxn modelId="{76131739-D7D1-486D-8EB0-D89A6C064715}" type="presParOf" srcId="{E7DF2996-6B0C-4992-87B1-034C8BB7306A}" destId="{7EA88538-778D-4051-A663-1E7081F98F04}" srcOrd="1" destOrd="0" presId="urn:microsoft.com/office/officeart/2005/8/layout/vList5"/>
    <dgm:cxn modelId="{14DA1EBA-08CD-4835-869D-6FB04FF22988}" type="presParOf" srcId="{05264491-27FA-4F0F-8B42-512B882F9DA9}" destId="{9EB66321-B425-42CC-9737-BDD8845E1C2F}" srcOrd="1" destOrd="0" presId="urn:microsoft.com/office/officeart/2005/8/layout/vList5"/>
    <dgm:cxn modelId="{ADE9A376-AC1E-4577-BC5A-BA2D7FA118D7}" type="presParOf" srcId="{05264491-27FA-4F0F-8B42-512B882F9DA9}" destId="{98FE619B-3EA3-4B4F-AF77-A089314C93AA}" srcOrd="2" destOrd="0" presId="urn:microsoft.com/office/officeart/2005/8/layout/vList5"/>
    <dgm:cxn modelId="{71462E5A-B076-4A36-91FD-14B9E7635A56}" type="presParOf" srcId="{98FE619B-3EA3-4B4F-AF77-A089314C93AA}" destId="{1947978E-73ED-42A7-9494-3B046D44EB72}" srcOrd="0" destOrd="0" presId="urn:microsoft.com/office/officeart/2005/8/layout/vList5"/>
    <dgm:cxn modelId="{6AB5EBB0-D688-4A8A-82DF-1F53A2E300EF}" type="presParOf" srcId="{98FE619B-3EA3-4B4F-AF77-A089314C93AA}" destId="{6BDE9404-D50F-4B0D-A08E-F004310054FA}" srcOrd="1" destOrd="0" presId="urn:microsoft.com/office/officeart/2005/8/layout/vList5"/>
    <dgm:cxn modelId="{7A76D117-8424-406A-8C5F-AB353FDEA61E}" type="presParOf" srcId="{05264491-27FA-4F0F-8B42-512B882F9DA9}" destId="{5DC9F4BB-A1AB-42BE-87A2-4F6631A939F0}" srcOrd="3" destOrd="0" presId="urn:microsoft.com/office/officeart/2005/8/layout/vList5"/>
    <dgm:cxn modelId="{EA0FFDA1-E5B2-45F7-B4DC-B52C3E7F34DD}" type="presParOf" srcId="{05264491-27FA-4F0F-8B42-512B882F9DA9}" destId="{94C5E1DA-CE0C-4724-85AC-2935A0076574}" srcOrd="4" destOrd="0" presId="urn:microsoft.com/office/officeart/2005/8/layout/vList5"/>
    <dgm:cxn modelId="{994AEC76-B4C8-4EEA-A05C-4A3FA7055D81}" type="presParOf" srcId="{94C5E1DA-CE0C-4724-85AC-2935A0076574}" destId="{9BDA7C7D-475A-4FEF-B17F-92199CFC38E0}" srcOrd="0" destOrd="0" presId="urn:microsoft.com/office/officeart/2005/8/layout/vList5"/>
    <dgm:cxn modelId="{93B83EA6-94D2-4ED6-8A06-9553956D3CAE}" type="presParOf" srcId="{94C5E1DA-CE0C-4724-85AC-2935A0076574}" destId="{DAB144D0-E686-4B38-BC64-E4128446D53F}" srcOrd="1" destOrd="0" presId="urn:microsoft.com/office/officeart/2005/8/layout/vList5"/>
    <dgm:cxn modelId="{96E2CCDE-E34F-45AE-8C56-BCEE96C549D8}" type="presParOf" srcId="{05264491-27FA-4F0F-8B42-512B882F9DA9}" destId="{8E04FA4B-56A6-4E7E-98FE-DDACABC133B4}" srcOrd="5" destOrd="0" presId="urn:microsoft.com/office/officeart/2005/8/layout/vList5"/>
    <dgm:cxn modelId="{DC44533E-05FE-4594-A0E4-E97F976FC21A}" type="presParOf" srcId="{05264491-27FA-4F0F-8B42-512B882F9DA9}" destId="{29511095-892F-4109-9959-9D978EBE4F75}" srcOrd="6" destOrd="0" presId="urn:microsoft.com/office/officeart/2005/8/layout/vList5"/>
    <dgm:cxn modelId="{D24CDF93-ED3F-42E2-B733-4FA5758DD137}" type="presParOf" srcId="{29511095-892F-4109-9959-9D978EBE4F75}" destId="{61858017-1370-4DE5-9C7B-ED3A8E97ADB0}" srcOrd="0" destOrd="0" presId="urn:microsoft.com/office/officeart/2005/8/layout/vList5"/>
    <dgm:cxn modelId="{B8A34246-7917-4606-A7C2-8D7F59FB38EE}" type="presParOf" srcId="{29511095-892F-4109-9959-9D978EBE4F75}" destId="{D47EF66F-3E17-44D6-8F31-F21F72DF041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856C1-742F-46A2-9451-4984AFD17C7C}">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CC361-E317-4407-B620-4C48C102F8A7}">
      <dsp:nvSpPr>
        <dsp:cNvPr id="0" name=""/>
        <dsp:cNvSpPr/>
      </dsp:nvSpPr>
      <dsp:spPr>
        <a:xfrm>
          <a:off x="5262"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Raw data (triaxial accelerometer data along x-axis) with a sampling frequency of 160 kHz</a:t>
          </a:r>
        </a:p>
      </dsp:txBody>
      <dsp:txXfrm>
        <a:off x="90228" y="1390367"/>
        <a:ext cx="2361411" cy="1570603"/>
      </dsp:txXfrm>
    </dsp:sp>
    <dsp:sp modelId="{6AFF6704-7448-4067-950C-AD06D2F6BA52}">
      <dsp:nvSpPr>
        <dsp:cNvPr id="0" name=""/>
        <dsp:cNvSpPr/>
      </dsp:nvSpPr>
      <dsp:spPr>
        <a:xfrm>
          <a:off x="2663173"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Filtering using Butterworth low pass filter of order 100</a:t>
          </a:r>
        </a:p>
      </dsp:txBody>
      <dsp:txXfrm>
        <a:off x="2748139" y="1390367"/>
        <a:ext cx="2361411" cy="1570603"/>
      </dsp:txXfrm>
    </dsp:sp>
    <dsp:sp modelId="{7CCAA77B-4826-4FE9-9D45-7DB9D8676E34}">
      <dsp:nvSpPr>
        <dsp:cNvPr id="0" name=""/>
        <dsp:cNvSpPr/>
      </dsp:nvSpPr>
      <dsp:spPr>
        <a:xfrm>
          <a:off x="5321083"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err="1"/>
            <a:t>Downsampling</a:t>
          </a:r>
          <a:r>
            <a:rPr lang="en-IN" sz="2000" kern="1200" dirty="0"/>
            <a:t> to 10 kHz</a:t>
          </a:r>
        </a:p>
      </dsp:txBody>
      <dsp:txXfrm>
        <a:off x="5406049" y="1390367"/>
        <a:ext cx="2361411" cy="1570603"/>
      </dsp:txXfrm>
    </dsp:sp>
    <dsp:sp modelId="{5A881939-ECBB-4EFD-B66C-40649851657B}">
      <dsp:nvSpPr>
        <dsp:cNvPr id="0" name=""/>
        <dsp:cNvSpPr/>
      </dsp:nvSpPr>
      <dsp:spPr>
        <a:xfrm>
          <a:off x="7978993"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Processed data</a:t>
          </a:r>
        </a:p>
      </dsp:txBody>
      <dsp:txXfrm>
        <a:off x="8063959" y="1390367"/>
        <a:ext cx="2361411"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88538-778D-4051-A663-1E7081F98F04}">
      <dsp:nvSpPr>
        <dsp:cNvPr id="0" name=""/>
        <dsp:cNvSpPr/>
      </dsp:nvSpPr>
      <dsp:spPr>
        <a:xfrm rot="5400000">
          <a:off x="5002779" y="-1942909"/>
          <a:ext cx="1048520" cy="5201920"/>
        </a:xfrm>
        <a:prstGeom prst="round2SameRect">
          <a:avLst/>
        </a:prstGeom>
        <a:solidFill>
          <a:schemeClr val="accent4">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kern="1200" dirty="0"/>
            <a:t>Model classifies as chatter is actually a chatter</a:t>
          </a:r>
          <a:endParaRPr lang="en-IN" sz="2900" kern="1200" dirty="0"/>
        </a:p>
      </dsp:txBody>
      <dsp:txXfrm rot="-5400000">
        <a:off x="2926080" y="184975"/>
        <a:ext cx="5150735" cy="946150"/>
      </dsp:txXfrm>
    </dsp:sp>
    <dsp:sp modelId="{F62BC20D-44C6-4D9F-B306-E6617B3145A5}">
      <dsp:nvSpPr>
        <dsp:cNvPr id="0" name=""/>
        <dsp:cNvSpPr/>
      </dsp:nvSpPr>
      <dsp:spPr>
        <a:xfrm>
          <a:off x="0" y="2724"/>
          <a:ext cx="2926080" cy="131065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GB" sz="3700" kern="1200" dirty="0"/>
            <a:t>True Positive</a:t>
          </a:r>
          <a:endParaRPr lang="en-IN" sz="3700" kern="1200" dirty="0"/>
        </a:p>
      </dsp:txBody>
      <dsp:txXfrm>
        <a:off x="63981" y="66705"/>
        <a:ext cx="2798118" cy="1182688"/>
      </dsp:txXfrm>
    </dsp:sp>
    <dsp:sp modelId="{6BDE9404-D50F-4B0D-A08E-F004310054FA}">
      <dsp:nvSpPr>
        <dsp:cNvPr id="0" name=""/>
        <dsp:cNvSpPr/>
      </dsp:nvSpPr>
      <dsp:spPr>
        <a:xfrm rot="5400000">
          <a:off x="5002779" y="-566726"/>
          <a:ext cx="1048520" cy="5201920"/>
        </a:xfrm>
        <a:prstGeom prst="round2SameRect">
          <a:avLst/>
        </a:prstGeom>
        <a:solidFill>
          <a:schemeClr val="accent4">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kern="1200" dirty="0"/>
            <a:t>Model classifies as not a chatter is actually not a chatter</a:t>
          </a:r>
          <a:endParaRPr lang="en-IN" sz="2900" kern="1200" dirty="0"/>
        </a:p>
      </dsp:txBody>
      <dsp:txXfrm rot="-5400000">
        <a:off x="2926080" y="1561158"/>
        <a:ext cx="5150735" cy="946150"/>
      </dsp:txXfrm>
    </dsp:sp>
    <dsp:sp modelId="{1947978E-73ED-42A7-9494-3B046D44EB72}">
      <dsp:nvSpPr>
        <dsp:cNvPr id="0" name=""/>
        <dsp:cNvSpPr/>
      </dsp:nvSpPr>
      <dsp:spPr>
        <a:xfrm>
          <a:off x="0" y="1378908"/>
          <a:ext cx="2926080" cy="131065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GB" sz="3700" kern="1200" dirty="0"/>
            <a:t>True Negative</a:t>
          </a:r>
          <a:endParaRPr lang="en-IN" sz="3700" kern="1200" dirty="0"/>
        </a:p>
      </dsp:txBody>
      <dsp:txXfrm>
        <a:off x="63981" y="1442889"/>
        <a:ext cx="2798118" cy="1182688"/>
      </dsp:txXfrm>
    </dsp:sp>
    <dsp:sp modelId="{DAB144D0-E686-4B38-BC64-E4128446D53F}">
      <dsp:nvSpPr>
        <dsp:cNvPr id="0" name=""/>
        <dsp:cNvSpPr/>
      </dsp:nvSpPr>
      <dsp:spPr>
        <a:xfrm rot="5400000">
          <a:off x="5002779" y="809456"/>
          <a:ext cx="1048520" cy="5201920"/>
        </a:xfrm>
        <a:prstGeom prst="round2SameRect">
          <a:avLst/>
        </a:prstGeom>
        <a:solidFill>
          <a:schemeClr val="accent4">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kern="1200" dirty="0"/>
            <a:t>Model classifies as chatter is actually not a chatter</a:t>
          </a:r>
          <a:endParaRPr lang="en-IN" sz="2900" kern="1200" dirty="0"/>
        </a:p>
      </dsp:txBody>
      <dsp:txXfrm rot="-5400000">
        <a:off x="2926080" y="2937341"/>
        <a:ext cx="5150735" cy="946150"/>
      </dsp:txXfrm>
    </dsp:sp>
    <dsp:sp modelId="{9BDA7C7D-475A-4FEF-B17F-92199CFC38E0}">
      <dsp:nvSpPr>
        <dsp:cNvPr id="0" name=""/>
        <dsp:cNvSpPr/>
      </dsp:nvSpPr>
      <dsp:spPr>
        <a:xfrm>
          <a:off x="0" y="2755091"/>
          <a:ext cx="2926080" cy="131065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GB" sz="3700" kern="1200" dirty="0"/>
            <a:t>False Positive</a:t>
          </a:r>
          <a:endParaRPr lang="en-IN" sz="3700" kern="1200" dirty="0"/>
        </a:p>
      </dsp:txBody>
      <dsp:txXfrm>
        <a:off x="63981" y="2819072"/>
        <a:ext cx="2798118" cy="1182688"/>
      </dsp:txXfrm>
    </dsp:sp>
    <dsp:sp modelId="{D47EF66F-3E17-44D6-8F31-F21F72DF0416}">
      <dsp:nvSpPr>
        <dsp:cNvPr id="0" name=""/>
        <dsp:cNvSpPr/>
      </dsp:nvSpPr>
      <dsp:spPr>
        <a:xfrm rot="5400000">
          <a:off x="5002779" y="2185639"/>
          <a:ext cx="1048520" cy="5201920"/>
        </a:xfrm>
        <a:prstGeom prst="round2SameRect">
          <a:avLst/>
        </a:prstGeom>
        <a:solidFill>
          <a:schemeClr val="accent4">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GB" sz="2900" kern="1200" dirty="0"/>
            <a:t>Model classifies as not a chatter is actually a chatter</a:t>
          </a:r>
          <a:endParaRPr lang="en-IN" sz="2900" kern="1200" dirty="0"/>
        </a:p>
      </dsp:txBody>
      <dsp:txXfrm rot="-5400000">
        <a:off x="2926080" y="4313524"/>
        <a:ext cx="5150735" cy="946150"/>
      </dsp:txXfrm>
    </dsp:sp>
    <dsp:sp modelId="{61858017-1370-4DE5-9C7B-ED3A8E97ADB0}">
      <dsp:nvSpPr>
        <dsp:cNvPr id="0" name=""/>
        <dsp:cNvSpPr/>
      </dsp:nvSpPr>
      <dsp:spPr>
        <a:xfrm>
          <a:off x="0" y="4131274"/>
          <a:ext cx="2926080" cy="131065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GB" sz="3700" kern="1200" dirty="0"/>
            <a:t>False Negative</a:t>
          </a:r>
          <a:endParaRPr lang="en-IN" sz="3700" kern="1200" dirty="0"/>
        </a:p>
      </dsp:txBody>
      <dsp:txXfrm>
        <a:off x="63981" y="4195255"/>
        <a:ext cx="2798118" cy="11826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E9ADFA-5552-41B2-990D-0F6EE4CEB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A62B0A8-4682-4FC6-94B4-EF9E71B17C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773C72-B383-4B3E-9B5B-0E3A43675C95}" type="datetimeFigureOut">
              <a:rPr lang="en-IN" smtClean="0"/>
              <a:t>30-06-2021</a:t>
            </a:fld>
            <a:endParaRPr lang="en-IN"/>
          </a:p>
        </p:txBody>
      </p:sp>
      <p:sp>
        <p:nvSpPr>
          <p:cNvPr id="4" name="Footer Placeholder 3">
            <a:extLst>
              <a:ext uri="{FF2B5EF4-FFF2-40B4-BE49-F238E27FC236}">
                <a16:creationId xmlns:a16="http://schemas.microsoft.com/office/drawing/2014/main" id="{F7884E08-9E4E-4360-9A0F-5A938B4E66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6968ABE-4BE3-4E28-9DD9-EA2111BD60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0DC582-C757-403D-97D4-5D8D93DA3FAC}" type="slidenum">
              <a:rPr lang="en-IN" smtClean="0"/>
              <a:t>‹#›</a:t>
            </a:fld>
            <a:endParaRPr lang="en-IN"/>
          </a:p>
        </p:txBody>
      </p:sp>
    </p:spTree>
    <p:extLst>
      <p:ext uri="{BB962C8B-B14F-4D97-AF65-F5344CB8AC3E}">
        <p14:creationId xmlns:p14="http://schemas.microsoft.com/office/powerpoint/2010/main" val="39663018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D08B4-8EFB-4076-A5BD-97599BD63C64}" type="datetimeFigureOut">
              <a:rPr lang="en-IN" smtClean="0"/>
              <a:t>30-06-2021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9507A-2E16-453F-89A3-01DDF854A00B}" type="slidenum">
              <a:rPr lang="en-IN" smtClean="0"/>
              <a:t>‹#›</a:t>
            </a:fld>
            <a:endParaRPr lang="en-IN"/>
          </a:p>
        </p:txBody>
      </p:sp>
    </p:spTree>
    <p:extLst>
      <p:ext uri="{BB962C8B-B14F-4D97-AF65-F5344CB8AC3E}">
        <p14:creationId xmlns:p14="http://schemas.microsoft.com/office/powerpoint/2010/main" val="193325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8418-0720-49AB-B6C7-C23FF8090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C8C963-D2F9-4ACE-90D8-BA497A5F1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B430AB-6845-4D94-8DF9-10D20BD91DCA}"/>
              </a:ext>
            </a:extLst>
          </p:cNvPr>
          <p:cNvSpPr>
            <a:spLocks noGrp="1"/>
          </p:cNvSpPr>
          <p:nvPr>
            <p:ph type="dt" sz="half" idx="10"/>
          </p:nvPr>
        </p:nvSpPr>
        <p:spPr/>
        <p:txBody>
          <a:bodyPr/>
          <a:lstStyle/>
          <a:p>
            <a:fld id="{E4E9D47A-FB8A-4770-A2E6-F675F07E1F89}" type="datetime1">
              <a:rPr lang="en-IN" smtClean="0"/>
              <a:t>30-06-2021</a:t>
            </a:fld>
            <a:endParaRPr lang="en-IN"/>
          </a:p>
        </p:txBody>
      </p:sp>
      <p:sp>
        <p:nvSpPr>
          <p:cNvPr id="5" name="Footer Placeholder 4">
            <a:extLst>
              <a:ext uri="{FF2B5EF4-FFF2-40B4-BE49-F238E27FC236}">
                <a16:creationId xmlns:a16="http://schemas.microsoft.com/office/drawing/2014/main" id="{EB5FA23A-340E-438A-A7FA-2B877D37E9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C77CD7-8EFB-4B2E-8D59-0D2115229A24}"/>
              </a:ext>
            </a:extLst>
          </p:cNvPr>
          <p:cNvSpPr>
            <a:spLocks noGrp="1"/>
          </p:cNvSpPr>
          <p:nvPr>
            <p:ph type="sldNum" sz="quarter" idx="12"/>
          </p:nvPr>
        </p:nvSpPr>
        <p:spPr/>
        <p:txBody>
          <a:bodyPr/>
          <a:lstStyle/>
          <a:p>
            <a:fld id="{6756410F-FE72-4E06-92A0-9143AB9F115C}" type="slidenum">
              <a:rPr lang="en-IN" smtClean="0"/>
              <a:t>‹#›</a:t>
            </a:fld>
            <a:endParaRPr lang="en-IN"/>
          </a:p>
        </p:txBody>
      </p:sp>
    </p:spTree>
    <p:extLst>
      <p:ext uri="{BB962C8B-B14F-4D97-AF65-F5344CB8AC3E}">
        <p14:creationId xmlns:p14="http://schemas.microsoft.com/office/powerpoint/2010/main" val="2685186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52F6-862C-4DCE-96CC-436B9996C5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D237E1-D30B-48C4-89D5-F8147B2578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DCBF8D-1114-4AB7-9575-6B343C0FEDBB}"/>
              </a:ext>
            </a:extLst>
          </p:cNvPr>
          <p:cNvSpPr>
            <a:spLocks noGrp="1"/>
          </p:cNvSpPr>
          <p:nvPr>
            <p:ph type="dt" sz="half" idx="10"/>
          </p:nvPr>
        </p:nvSpPr>
        <p:spPr/>
        <p:txBody>
          <a:bodyPr/>
          <a:lstStyle/>
          <a:p>
            <a:fld id="{0D38D03C-27C6-426D-9CC6-9ED8164771DB}" type="datetime1">
              <a:rPr lang="en-IN" smtClean="0"/>
              <a:t>30-06-2021</a:t>
            </a:fld>
            <a:endParaRPr lang="en-IN"/>
          </a:p>
        </p:txBody>
      </p:sp>
      <p:sp>
        <p:nvSpPr>
          <p:cNvPr id="5" name="Footer Placeholder 4">
            <a:extLst>
              <a:ext uri="{FF2B5EF4-FFF2-40B4-BE49-F238E27FC236}">
                <a16:creationId xmlns:a16="http://schemas.microsoft.com/office/drawing/2014/main" id="{E3BFE469-48CE-40CD-9C72-681BE1BE5E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D88BCD-5EB5-4946-A061-756C59088A8C}"/>
              </a:ext>
            </a:extLst>
          </p:cNvPr>
          <p:cNvSpPr>
            <a:spLocks noGrp="1"/>
          </p:cNvSpPr>
          <p:nvPr>
            <p:ph type="sldNum" sz="quarter" idx="12"/>
          </p:nvPr>
        </p:nvSpPr>
        <p:spPr/>
        <p:txBody>
          <a:bodyPr/>
          <a:lstStyle/>
          <a:p>
            <a:fld id="{6756410F-FE72-4E06-92A0-9143AB9F115C}" type="slidenum">
              <a:rPr lang="en-IN" smtClean="0"/>
              <a:t>‹#›</a:t>
            </a:fld>
            <a:endParaRPr lang="en-IN"/>
          </a:p>
        </p:txBody>
      </p:sp>
    </p:spTree>
    <p:extLst>
      <p:ext uri="{BB962C8B-B14F-4D97-AF65-F5344CB8AC3E}">
        <p14:creationId xmlns:p14="http://schemas.microsoft.com/office/powerpoint/2010/main" val="14296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695244-355F-4324-8FD1-3E525F7BBF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19B156-FC85-42CB-BF57-F106EF974F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E52496-9AD4-443F-8C73-A6E0369C6838}"/>
              </a:ext>
            </a:extLst>
          </p:cNvPr>
          <p:cNvSpPr>
            <a:spLocks noGrp="1"/>
          </p:cNvSpPr>
          <p:nvPr>
            <p:ph type="dt" sz="half" idx="10"/>
          </p:nvPr>
        </p:nvSpPr>
        <p:spPr/>
        <p:txBody>
          <a:bodyPr/>
          <a:lstStyle/>
          <a:p>
            <a:fld id="{03004F8B-36DB-41B2-956A-B30A4F708C69}" type="datetime1">
              <a:rPr lang="en-IN" smtClean="0"/>
              <a:t>30-06-2021</a:t>
            </a:fld>
            <a:endParaRPr lang="en-IN"/>
          </a:p>
        </p:txBody>
      </p:sp>
      <p:sp>
        <p:nvSpPr>
          <p:cNvPr id="5" name="Footer Placeholder 4">
            <a:extLst>
              <a:ext uri="{FF2B5EF4-FFF2-40B4-BE49-F238E27FC236}">
                <a16:creationId xmlns:a16="http://schemas.microsoft.com/office/drawing/2014/main" id="{5C0E1D09-9B61-4CFE-BDC0-4D6931EFEE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39883E-445F-4088-823B-3F19FF88CB6D}"/>
              </a:ext>
            </a:extLst>
          </p:cNvPr>
          <p:cNvSpPr>
            <a:spLocks noGrp="1"/>
          </p:cNvSpPr>
          <p:nvPr>
            <p:ph type="sldNum" sz="quarter" idx="12"/>
          </p:nvPr>
        </p:nvSpPr>
        <p:spPr/>
        <p:txBody>
          <a:bodyPr/>
          <a:lstStyle/>
          <a:p>
            <a:fld id="{6756410F-FE72-4E06-92A0-9143AB9F115C}" type="slidenum">
              <a:rPr lang="en-IN" smtClean="0"/>
              <a:t>‹#›</a:t>
            </a:fld>
            <a:endParaRPr lang="en-IN"/>
          </a:p>
        </p:txBody>
      </p:sp>
    </p:spTree>
    <p:extLst>
      <p:ext uri="{BB962C8B-B14F-4D97-AF65-F5344CB8AC3E}">
        <p14:creationId xmlns:p14="http://schemas.microsoft.com/office/powerpoint/2010/main" val="2893299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7815-62C9-4B10-B2E5-6978C3433D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DAD052-16E8-4A26-8E9D-AC8494DBA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9FF19F-3BD7-4E9D-894B-625D127CF89C}"/>
              </a:ext>
            </a:extLst>
          </p:cNvPr>
          <p:cNvSpPr>
            <a:spLocks noGrp="1"/>
          </p:cNvSpPr>
          <p:nvPr>
            <p:ph type="dt" sz="half" idx="10"/>
          </p:nvPr>
        </p:nvSpPr>
        <p:spPr/>
        <p:txBody>
          <a:bodyPr/>
          <a:lstStyle/>
          <a:p>
            <a:fld id="{C6023F51-1573-4A76-85AA-E96078C9994E}" type="datetime1">
              <a:rPr lang="en-IN" smtClean="0"/>
              <a:t>30-06-2021</a:t>
            </a:fld>
            <a:endParaRPr lang="en-IN"/>
          </a:p>
        </p:txBody>
      </p:sp>
      <p:sp>
        <p:nvSpPr>
          <p:cNvPr id="5" name="Footer Placeholder 4">
            <a:extLst>
              <a:ext uri="{FF2B5EF4-FFF2-40B4-BE49-F238E27FC236}">
                <a16:creationId xmlns:a16="http://schemas.microsoft.com/office/drawing/2014/main" id="{C4FE660C-A137-4ED4-9E87-50C9783521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977197-1E31-4990-903A-EE6A707F84C9}"/>
              </a:ext>
            </a:extLst>
          </p:cNvPr>
          <p:cNvSpPr>
            <a:spLocks noGrp="1"/>
          </p:cNvSpPr>
          <p:nvPr>
            <p:ph type="sldNum" sz="quarter" idx="12"/>
          </p:nvPr>
        </p:nvSpPr>
        <p:spPr>
          <a:xfrm>
            <a:off x="10883349" y="6356350"/>
            <a:ext cx="470451" cy="365125"/>
          </a:xfrm>
        </p:spPr>
        <p:txBody>
          <a:bodyPr/>
          <a:lstStyle/>
          <a:p>
            <a:fld id="{6756410F-FE72-4E06-92A0-9143AB9F115C}" type="slidenum">
              <a:rPr lang="en-IN" smtClean="0"/>
              <a:t>‹#›</a:t>
            </a:fld>
            <a:endParaRPr lang="en-IN"/>
          </a:p>
        </p:txBody>
      </p:sp>
    </p:spTree>
    <p:extLst>
      <p:ext uri="{BB962C8B-B14F-4D97-AF65-F5344CB8AC3E}">
        <p14:creationId xmlns:p14="http://schemas.microsoft.com/office/powerpoint/2010/main" val="1552052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540B-53F9-4387-B2C6-1DB21A51AE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3538E55-CF33-41B1-A2B9-A36AD629D2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79043F-D427-4CBB-9FDA-C456AA4419EE}"/>
              </a:ext>
            </a:extLst>
          </p:cNvPr>
          <p:cNvSpPr>
            <a:spLocks noGrp="1"/>
          </p:cNvSpPr>
          <p:nvPr>
            <p:ph type="dt" sz="half" idx="10"/>
          </p:nvPr>
        </p:nvSpPr>
        <p:spPr/>
        <p:txBody>
          <a:bodyPr/>
          <a:lstStyle/>
          <a:p>
            <a:fld id="{BA55A5E1-5DC5-4AC6-BA9E-BA1FBC524498}" type="datetime1">
              <a:rPr lang="en-IN" smtClean="0"/>
              <a:t>30-06-2021</a:t>
            </a:fld>
            <a:endParaRPr lang="en-IN"/>
          </a:p>
        </p:txBody>
      </p:sp>
      <p:sp>
        <p:nvSpPr>
          <p:cNvPr id="5" name="Footer Placeholder 4">
            <a:extLst>
              <a:ext uri="{FF2B5EF4-FFF2-40B4-BE49-F238E27FC236}">
                <a16:creationId xmlns:a16="http://schemas.microsoft.com/office/drawing/2014/main" id="{54EB2680-67C9-4D67-B3AC-BE6EAD0C57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ABE33B-8C14-4712-83A7-359A1FD27CD3}"/>
              </a:ext>
            </a:extLst>
          </p:cNvPr>
          <p:cNvSpPr>
            <a:spLocks noGrp="1"/>
          </p:cNvSpPr>
          <p:nvPr>
            <p:ph type="sldNum" sz="quarter" idx="12"/>
          </p:nvPr>
        </p:nvSpPr>
        <p:spPr/>
        <p:txBody>
          <a:bodyPr/>
          <a:lstStyle/>
          <a:p>
            <a:fld id="{6756410F-FE72-4E06-92A0-9143AB9F115C}" type="slidenum">
              <a:rPr lang="en-IN" smtClean="0"/>
              <a:t>‹#›</a:t>
            </a:fld>
            <a:endParaRPr lang="en-IN"/>
          </a:p>
        </p:txBody>
      </p:sp>
    </p:spTree>
    <p:extLst>
      <p:ext uri="{BB962C8B-B14F-4D97-AF65-F5344CB8AC3E}">
        <p14:creationId xmlns:p14="http://schemas.microsoft.com/office/powerpoint/2010/main" val="3752925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E989-BCB4-4120-9751-DEEEB8362E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4935B6-90C6-409D-B023-77D34FFD9F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260607-D620-4BFF-A116-74A27B943A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D387204-233E-4341-9D79-C9BC66B2E793}"/>
              </a:ext>
            </a:extLst>
          </p:cNvPr>
          <p:cNvSpPr>
            <a:spLocks noGrp="1"/>
          </p:cNvSpPr>
          <p:nvPr>
            <p:ph type="dt" sz="half" idx="10"/>
          </p:nvPr>
        </p:nvSpPr>
        <p:spPr/>
        <p:txBody>
          <a:bodyPr/>
          <a:lstStyle/>
          <a:p>
            <a:fld id="{E80466EA-3527-4C0A-9BF9-04E768E3963B}" type="datetime1">
              <a:rPr lang="en-IN" smtClean="0"/>
              <a:t>30-06-2021</a:t>
            </a:fld>
            <a:endParaRPr lang="en-IN"/>
          </a:p>
        </p:txBody>
      </p:sp>
      <p:sp>
        <p:nvSpPr>
          <p:cNvPr id="6" name="Footer Placeholder 5">
            <a:extLst>
              <a:ext uri="{FF2B5EF4-FFF2-40B4-BE49-F238E27FC236}">
                <a16:creationId xmlns:a16="http://schemas.microsoft.com/office/drawing/2014/main" id="{2D5238FC-7CD5-4CAF-A48E-CEAD758B1F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9BC35B-A3F2-4962-A39D-F104C07EB351}"/>
              </a:ext>
            </a:extLst>
          </p:cNvPr>
          <p:cNvSpPr>
            <a:spLocks noGrp="1"/>
          </p:cNvSpPr>
          <p:nvPr>
            <p:ph type="sldNum" sz="quarter" idx="12"/>
          </p:nvPr>
        </p:nvSpPr>
        <p:spPr/>
        <p:txBody>
          <a:bodyPr/>
          <a:lstStyle/>
          <a:p>
            <a:fld id="{6756410F-FE72-4E06-92A0-9143AB9F115C}" type="slidenum">
              <a:rPr lang="en-IN" smtClean="0"/>
              <a:t>‹#›</a:t>
            </a:fld>
            <a:endParaRPr lang="en-IN"/>
          </a:p>
        </p:txBody>
      </p:sp>
    </p:spTree>
    <p:extLst>
      <p:ext uri="{BB962C8B-B14F-4D97-AF65-F5344CB8AC3E}">
        <p14:creationId xmlns:p14="http://schemas.microsoft.com/office/powerpoint/2010/main" val="1818133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3873-1015-4C87-A795-801320AE23F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A53F41-658F-4030-88C6-C262BC647F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64D4A6-F073-4984-AD50-E06D585496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450F91-25C6-44CB-ACBA-8F32858507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CCF1A2-CA2C-48E0-B8EA-DB758C24C9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BDF0954-2E3E-4154-802A-38001ED82DDB}"/>
              </a:ext>
            </a:extLst>
          </p:cNvPr>
          <p:cNvSpPr>
            <a:spLocks noGrp="1"/>
          </p:cNvSpPr>
          <p:nvPr>
            <p:ph type="dt" sz="half" idx="10"/>
          </p:nvPr>
        </p:nvSpPr>
        <p:spPr/>
        <p:txBody>
          <a:bodyPr/>
          <a:lstStyle/>
          <a:p>
            <a:fld id="{52D33205-E368-4418-ACE0-D885DA6A7CFB}" type="datetime1">
              <a:rPr lang="en-IN" smtClean="0"/>
              <a:t>30-06-2021</a:t>
            </a:fld>
            <a:endParaRPr lang="en-IN"/>
          </a:p>
        </p:txBody>
      </p:sp>
      <p:sp>
        <p:nvSpPr>
          <p:cNvPr id="8" name="Footer Placeholder 7">
            <a:extLst>
              <a:ext uri="{FF2B5EF4-FFF2-40B4-BE49-F238E27FC236}">
                <a16:creationId xmlns:a16="http://schemas.microsoft.com/office/drawing/2014/main" id="{FDC7711A-E1AE-4322-8EE3-E26894372C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BF2393-27FB-45CD-9736-98BA01F58745}"/>
              </a:ext>
            </a:extLst>
          </p:cNvPr>
          <p:cNvSpPr>
            <a:spLocks noGrp="1"/>
          </p:cNvSpPr>
          <p:nvPr>
            <p:ph type="sldNum" sz="quarter" idx="12"/>
          </p:nvPr>
        </p:nvSpPr>
        <p:spPr/>
        <p:txBody>
          <a:bodyPr/>
          <a:lstStyle/>
          <a:p>
            <a:fld id="{6756410F-FE72-4E06-92A0-9143AB9F115C}" type="slidenum">
              <a:rPr lang="en-IN" smtClean="0"/>
              <a:t>‹#›</a:t>
            </a:fld>
            <a:endParaRPr lang="en-IN"/>
          </a:p>
        </p:txBody>
      </p:sp>
    </p:spTree>
    <p:extLst>
      <p:ext uri="{BB962C8B-B14F-4D97-AF65-F5344CB8AC3E}">
        <p14:creationId xmlns:p14="http://schemas.microsoft.com/office/powerpoint/2010/main" val="113349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3AF2-D6B8-4FB1-A12A-5FDA65E847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D838520-E564-40B4-8EB8-9ADACDFA530B}"/>
              </a:ext>
            </a:extLst>
          </p:cNvPr>
          <p:cNvSpPr>
            <a:spLocks noGrp="1"/>
          </p:cNvSpPr>
          <p:nvPr>
            <p:ph type="dt" sz="half" idx="10"/>
          </p:nvPr>
        </p:nvSpPr>
        <p:spPr/>
        <p:txBody>
          <a:bodyPr/>
          <a:lstStyle/>
          <a:p>
            <a:fld id="{1DEE81B4-5BD9-4CAA-ACDC-97BDAE2396B2}" type="datetime1">
              <a:rPr lang="en-IN" smtClean="0"/>
              <a:t>30-06-2021</a:t>
            </a:fld>
            <a:endParaRPr lang="en-IN"/>
          </a:p>
        </p:txBody>
      </p:sp>
      <p:sp>
        <p:nvSpPr>
          <p:cNvPr id="4" name="Footer Placeholder 3">
            <a:extLst>
              <a:ext uri="{FF2B5EF4-FFF2-40B4-BE49-F238E27FC236}">
                <a16:creationId xmlns:a16="http://schemas.microsoft.com/office/drawing/2014/main" id="{556AE1A5-3B7D-440C-9270-4405C59BE6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FE5D1F1-5BB5-4525-A57C-B5E49741A5F3}"/>
              </a:ext>
            </a:extLst>
          </p:cNvPr>
          <p:cNvSpPr>
            <a:spLocks noGrp="1"/>
          </p:cNvSpPr>
          <p:nvPr>
            <p:ph type="sldNum" sz="quarter" idx="12"/>
          </p:nvPr>
        </p:nvSpPr>
        <p:spPr/>
        <p:txBody>
          <a:bodyPr/>
          <a:lstStyle/>
          <a:p>
            <a:fld id="{6756410F-FE72-4E06-92A0-9143AB9F115C}" type="slidenum">
              <a:rPr lang="en-IN" smtClean="0"/>
              <a:t>‹#›</a:t>
            </a:fld>
            <a:endParaRPr lang="en-IN"/>
          </a:p>
        </p:txBody>
      </p:sp>
    </p:spTree>
    <p:extLst>
      <p:ext uri="{BB962C8B-B14F-4D97-AF65-F5344CB8AC3E}">
        <p14:creationId xmlns:p14="http://schemas.microsoft.com/office/powerpoint/2010/main" val="2580917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F79535-ECD6-4703-A438-D9DF834DC8E3}"/>
              </a:ext>
            </a:extLst>
          </p:cNvPr>
          <p:cNvSpPr>
            <a:spLocks noGrp="1"/>
          </p:cNvSpPr>
          <p:nvPr>
            <p:ph type="dt" sz="half" idx="10"/>
          </p:nvPr>
        </p:nvSpPr>
        <p:spPr/>
        <p:txBody>
          <a:bodyPr/>
          <a:lstStyle/>
          <a:p>
            <a:fld id="{1FB6822F-421A-4A66-918E-F21355B5F5FA}" type="datetime1">
              <a:rPr lang="en-IN" smtClean="0"/>
              <a:t>30-06-2021</a:t>
            </a:fld>
            <a:endParaRPr lang="en-IN"/>
          </a:p>
        </p:txBody>
      </p:sp>
      <p:sp>
        <p:nvSpPr>
          <p:cNvPr id="3" name="Footer Placeholder 2">
            <a:extLst>
              <a:ext uri="{FF2B5EF4-FFF2-40B4-BE49-F238E27FC236}">
                <a16:creationId xmlns:a16="http://schemas.microsoft.com/office/drawing/2014/main" id="{839738A5-3B26-4CD0-AC60-D94444F40D1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3AC0F0-8483-43A3-B270-69DCB8AC2BF3}"/>
              </a:ext>
            </a:extLst>
          </p:cNvPr>
          <p:cNvSpPr>
            <a:spLocks noGrp="1"/>
          </p:cNvSpPr>
          <p:nvPr>
            <p:ph type="sldNum" sz="quarter" idx="12"/>
          </p:nvPr>
        </p:nvSpPr>
        <p:spPr/>
        <p:txBody>
          <a:bodyPr/>
          <a:lstStyle/>
          <a:p>
            <a:fld id="{6756410F-FE72-4E06-92A0-9143AB9F115C}" type="slidenum">
              <a:rPr lang="en-IN" smtClean="0"/>
              <a:t>‹#›</a:t>
            </a:fld>
            <a:endParaRPr lang="en-IN"/>
          </a:p>
        </p:txBody>
      </p:sp>
    </p:spTree>
    <p:extLst>
      <p:ext uri="{BB962C8B-B14F-4D97-AF65-F5344CB8AC3E}">
        <p14:creationId xmlns:p14="http://schemas.microsoft.com/office/powerpoint/2010/main" val="204924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D226-20DB-40EE-BA58-C20008ED32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8B91B0-CAAC-4A5F-96ED-4A64997880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3DCE586-1539-4243-8077-5E889097A5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FE9F5B-A522-43AA-ACE2-EA584D1286A1}"/>
              </a:ext>
            </a:extLst>
          </p:cNvPr>
          <p:cNvSpPr>
            <a:spLocks noGrp="1"/>
          </p:cNvSpPr>
          <p:nvPr>
            <p:ph type="dt" sz="half" idx="10"/>
          </p:nvPr>
        </p:nvSpPr>
        <p:spPr/>
        <p:txBody>
          <a:bodyPr/>
          <a:lstStyle/>
          <a:p>
            <a:fld id="{F21C417A-6E65-4E96-B975-45EABC86426C}" type="datetime1">
              <a:rPr lang="en-IN" smtClean="0"/>
              <a:t>30-06-2021</a:t>
            </a:fld>
            <a:endParaRPr lang="en-IN"/>
          </a:p>
        </p:txBody>
      </p:sp>
      <p:sp>
        <p:nvSpPr>
          <p:cNvPr id="6" name="Footer Placeholder 5">
            <a:extLst>
              <a:ext uri="{FF2B5EF4-FFF2-40B4-BE49-F238E27FC236}">
                <a16:creationId xmlns:a16="http://schemas.microsoft.com/office/drawing/2014/main" id="{93F1DBA1-4551-4C86-9068-7D7F12A4E3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0C8007-46D1-41D8-8CFC-7828B8560063}"/>
              </a:ext>
            </a:extLst>
          </p:cNvPr>
          <p:cNvSpPr>
            <a:spLocks noGrp="1"/>
          </p:cNvSpPr>
          <p:nvPr>
            <p:ph type="sldNum" sz="quarter" idx="12"/>
          </p:nvPr>
        </p:nvSpPr>
        <p:spPr/>
        <p:txBody>
          <a:bodyPr/>
          <a:lstStyle/>
          <a:p>
            <a:fld id="{6756410F-FE72-4E06-92A0-9143AB9F115C}" type="slidenum">
              <a:rPr lang="en-IN" smtClean="0"/>
              <a:t>‹#›</a:t>
            </a:fld>
            <a:endParaRPr lang="en-IN"/>
          </a:p>
        </p:txBody>
      </p:sp>
    </p:spTree>
    <p:extLst>
      <p:ext uri="{BB962C8B-B14F-4D97-AF65-F5344CB8AC3E}">
        <p14:creationId xmlns:p14="http://schemas.microsoft.com/office/powerpoint/2010/main" val="641822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A300-5034-4591-AC49-B13DA5BC2F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6AC743-56FA-4A15-8815-417A2AD67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AE046B9-FD56-43A7-9E94-B9B8D6113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9B4DF-BE0A-4933-9FFC-88978A1840B8}"/>
              </a:ext>
            </a:extLst>
          </p:cNvPr>
          <p:cNvSpPr>
            <a:spLocks noGrp="1"/>
          </p:cNvSpPr>
          <p:nvPr>
            <p:ph type="dt" sz="half" idx="10"/>
          </p:nvPr>
        </p:nvSpPr>
        <p:spPr/>
        <p:txBody>
          <a:bodyPr/>
          <a:lstStyle/>
          <a:p>
            <a:fld id="{587B5C16-9D67-47D9-BDFF-AFB1C74B7830}" type="datetime1">
              <a:rPr lang="en-IN" smtClean="0"/>
              <a:t>30-06-2021</a:t>
            </a:fld>
            <a:endParaRPr lang="en-IN"/>
          </a:p>
        </p:txBody>
      </p:sp>
      <p:sp>
        <p:nvSpPr>
          <p:cNvPr id="6" name="Footer Placeholder 5">
            <a:extLst>
              <a:ext uri="{FF2B5EF4-FFF2-40B4-BE49-F238E27FC236}">
                <a16:creationId xmlns:a16="http://schemas.microsoft.com/office/drawing/2014/main" id="{43A09C1B-4330-41FC-B708-27F42FE3EE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CDDC1F-84EF-4476-B036-02CF1EA0E398}"/>
              </a:ext>
            </a:extLst>
          </p:cNvPr>
          <p:cNvSpPr>
            <a:spLocks noGrp="1"/>
          </p:cNvSpPr>
          <p:nvPr>
            <p:ph type="sldNum" sz="quarter" idx="12"/>
          </p:nvPr>
        </p:nvSpPr>
        <p:spPr/>
        <p:txBody>
          <a:bodyPr/>
          <a:lstStyle/>
          <a:p>
            <a:fld id="{6756410F-FE72-4E06-92A0-9143AB9F115C}" type="slidenum">
              <a:rPr lang="en-IN" smtClean="0"/>
              <a:t>‹#›</a:t>
            </a:fld>
            <a:endParaRPr lang="en-IN"/>
          </a:p>
        </p:txBody>
      </p:sp>
    </p:spTree>
    <p:extLst>
      <p:ext uri="{BB962C8B-B14F-4D97-AF65-F5344CB8AC3E}">
        <p14:creationId xmlns:p14="http://schemas.microsoft.com/office/powerpoint/2010/main" val="2169289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D44026-B300-4DDC-8621-176193577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90057C-8688-4C83-8BC6-8D7CD45383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29A46D-7546-4B27-A1F6-EE02C15725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4C1B1-AA89-42A9-B021-B1DC82007005}" type="datetime1">
              <a:rPr lang="en-IN" smtClean="0"/>
              <a:t>30-06-2021</a:t>
            </a:fld>
            <a:endParaRPr lang="en-IN"/>
          </a:p>
        </p:txBody>
      </p:sp>
      <p:sp>
        <p:nvSpPr>
          <p:cNvPr id="5" name="Footer Placeholder 4">
            <a:extLst>
              <a:ext uri="{FF2B5EF4-FFF2-40B4-BE49-F238E27FC236}">
                <a16:creationId xmlns:a16="http://schemas.microsoft.com/office/drawing/2014/main" id="{B2C9710F-A4C3-40E0-AA6E-4D680A93E5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F25B2BF-A1A5-4CA7-8F50-9476CC029C09}"/>
              </a:ext>
            </a:extLst>
          </p:cNvPr>
          <p:cNvSpPr>
            <a:spLocks noGrp="1"/>
          </p:cNvSpPr>
          <p:nvPr>
            <p:ph type="sldNum" sz="quarter" idx="4"/>
          </p:nvPr>
        </p:nvSpPr>
        <p:spPr>
          <a:xfrm>
            <a:off x="10883348" y="6356350"/>
            <a:ext cx="470451" cy="365125"/>
          </a:xfrm>
          <a:prstGeom prst="rect">
            <a:avLst/>
          </a:prstGeom>
        </p:spPr>
        <p:txBody>
          <a:bodyPr vert="horz" lIns="91440" tIns="45720" rIns="91440" bIns="45720" rtlCol="0" anchor="ctr"/>
          <a:lstStyle>
            <a:lvl1pPr algn="r">
              <a:defRPr sz="1600" b="1">
                <a:solidFill>
                  <a:schemeClr val="tx1">
                    <a:tint val="75000"/>
                  </a:schemeClr>
                </a:solidFill>
              </a:defRPr>
            </a:lvl1pPr>
          </a:lstStyle>
          <a:p>
            <a:fld id="{6756410F-FE72-4E06-92A0-9143AB9F115C}" type="slidenum">
              <a:rPr lang="en-IN" smtClean="0"/>
              <a:pPr/>
              <a:t>‹#›</a:t>
            </a:fld>
            <a:endParaRPr lang="en-IN" dirty="0"/>
          </a:p>
        </p:txBody>
      </p:sp>
    </p:spTree>
    <p:extLst>
      <p:ext uri="{BB962C8B-B14F-4D97-AF65-F5344CB8AC3E}">
        <p14:creationId xmlns:p14="http://schemas.microsoft.com/office/powerpoint/2010/main" val="221540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dx.doi.org/10.17632/hvm4wh3jzx.1.%20201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imc-companies.com/taegutec/ttkcatalog/Grade.aspx?grade=TT9080&amp;item=6172073&amp;fnum=1813&amp;mapp=IS&amp;app=377"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B3E19D3-77D4-45EC-871F-AFB238053180}"/>
              </a:ext>
            </a:extLst>
          </p:cNvPr>
          <p:cNvSpPr>
            <a:spLocks noGrp="1"/>
          </p:cNvSpPr>
          <p:nvPr>
            <p:ph type="ctrTitle"/>
          </p:nvPr>
        </p:nvSpPr>
        <p:spPr>
          <a:xfrm>
            <a:off x="2914564" y="2610630"/>
            <a:ext cx="6376238" cy="2150719"/>
          </a:xfrm>
          <a:noFill/>
        </p:spPr>
        <p:txBody>
          <a:bodyPr anchor="ctr">
            <a:normAutofit fontScale="90000"/>
          </a:bodyPr>
          <a:lstStyle/>
          <a:p>
            <a:r>
              <a:rPr lang="en-GB" sz="4000" b="1" dirty="0">
                <a:solidFill>
                  <a:srgbClr val="080808"/>
                </a:solidFill>
              </a:rPr>
              <a:t>Anomaly Detection for Condition Based Maintenance (CBM) using </a:t>
            </a:r>
            <a:br>
              <a:rPr lang="en-GB" sz="4000" b="1" dirty="0">
                <a:solidFill>
                  <a:srgbClr val="080808"/>
                </a:solidFill>
              </a:rPr>
            </a:br>
            <a:r>
              <a:rPr lang="en-GB" sz="4000" b="1" dirty="0">
                <a:solidFill>
                  <a:srgbClr val="080808"/>
                </a:solidFill>
              </a:rPr>
              <a:t>data-driven models</a:t>
            </a:r>
            <a:endParaRPr lang="en-IN" sz="4000" b="1" dirty="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3DD0B5BE-CC95-4C03-BC3A-6B662A3D3576}"/>
              </a:ext>
            </a:extLst>
          </p:cNvPr>
          <p:cNvSpPr>
            <a:spLocks noGrp="1"/>
          </p:cNvSpPr>
          <p:nvPr>
            <p:ph type="sldNum" sz="quarter" idx="12"/>
          </p:nvPr>
        </p:nvSpPr>
        <p:spPr/>
        <p:txBody>
          <a:bodyPr/>
          <a:lstStyle/>
          <a:p>
            <a:fld id="{6756410F-FE72-4E06-92A0-9143AB9F115C}" type="slidenum">
              <a:rPr lang="en-IN" smtClean="0"/>
              <a:t>1</a:t>
            </a:fld>
            <a:endParaRPr lang="en-IN"/>
          </a:p>
        </p:txBody>
      </p:sp>
    </p:spTree>
    <p:extLst>
      <p:ext uri="{BB962C8B-B14F-4D97-AF65-F5344CB8AC3E}">
        <p14:creationId xmlns:p14="http://schemas.microsoft.com/office/powerpoint/2010/main" val="2358731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fferent, screenshot&#10;&#10;Description automatically generated">
            <a:extLst>
              <a:ext uri="{FF2B5EF4-FFF2-40B4-BE49-F238E27FC236}">
                <a16:creationId xmlns:a16="http://schemas.microsoft.com/office/drawing/2014/main" id="{CFB160C7-1667-41C4-B140-DE8C9A3BA935}"/>
              </a:ext>
            </a:extLst>
          </p:cNvPr>
          <p:cNvPicPr>
            <a:picLocks noChangeAspect="1"/>
          </p:cNvPicPr>
          <p:nvPr/>
        </p:nvPicPr>
        <p:blipFill rotWithShape="1">
          <a:blip r:embed="rId2">
            <a:extLst>
              <a:ext uri="{28A0092B-C50C-407E-A947-70E740481C1C}">
                <a14:useLocalDpi xmlns:a14="http://schemas.microsoft.com/office/drawing/2010/main" val="0"/>
              </a:ext>
            </a:extLst>
          </a:blip>
          <a:srcRect l="6576" t="28311" r="53751" b="18537"/>
          <a:stretch/>
        </p:blipFill>
        <p:spPr>
          <a:xfrm>
            <a:off x="635000" y="294362"/>
            <a:ext cx="4109720" cy="3515505"/>
          </a:xfrm>
          <a:prstGeom prst="rect">
            <a:avLst/>
          </a:prstGeom>
        </p:spPr>
      </p:pic>
      <p:sp>
        <p:nvSpPr>
          <p:cNvPr id="7" name="Rectangle 6">
            <a:extLst>
              <a:ext uri="{FF2B5EF4-FFF2-40B4-BE49-F238E27FC236}">
                <a16:creationId xmlns:a16="http://schemas.microsoft.com/office/drawing/2014/main" id="{73779B1C-647E-415F-8935-643F03590B22}"/>
              </a:ext>
            </a:extLst>
          </p:cNvPr>
          <p:cNvSpPr/>
          <p:nvPr/>
        </p:nvSpPr>
        <p:spPr>
          <a:xfrm>
            <a:off x="1791093" y="758857"/>
            <a:ext cx="999242" cy="5970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C1C0E4BC-AE2F-4211-906B-2EB41A8594A1}"/>
              </a:ext>
            </a:extLst>
          </p:cNvPr>
          <p:cNvCxnSpPr>
            <a:cxnSpLocks/>
          </p:cNvCxnSpPr>
          <p:nvPr/>
        </p:nvCxnSpPr>
        <p:spPr>
          <a:xfrm>
            <a:off x="2290714" y="1355942"/>
            <a:ext cx="129213" cy="2748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61B00F-0D8D-4093-A87D-044BE76DDE59}"/>
              </a:ext>
            </a:extLst>
          </p:cNvPr>
          <p:cNvSpPr txBox="1"/>
          <p:nvPr/>
        </p:nvSpPr>
        <p:spPr>
          <a:xfrm>
            <a:off x="1791093" y="4219934"/>
            <a:ext cx="1603331" cy="370994"/>
          </a:xfrm>
          <a:prstGeom prst="rect">
            <a:avLst/>
          </a:prstGeom>
          <a:noFill/>
          <a:ln w="28575">
            <a:solidFill>
              <a:schemeClr val="tx1"/>
            </a:solidFill>
          </a:ln>
        </p:spPr>
        <p:txBody>
          <a:bodyPr wrap="square" rtlCol="0">
            <a:spAutoFit/>
          </a:bodyPr>
          <a:lstStyle/>
          <a:p>
            <a:pPr algn="ctr"/>
            <a:r>
              <a:rPr lang="en-IN" dirty="0"/>
              <a:t>Dynamometer</a:t>
            </a:r>
          </a:p>
        </p:txBody>
      </p:sp>
      <p:pic>
        <p:nvPicPr>
          <p:cNvPr id="18" name="Picture 17" descr="A picture containing adapter&#10;&#10;Description automatically generated">
            <a:extLst>
              <a:ext uri="{FF2B5EF4-FFF2-40B4-BE49-F238E27FC236}">
                <a16:creationId xmlns:a16="http://schemas.microsoft.com/office/drawing/2014/main" id="{25758D75-63E6-494C-82C4-22F9671D641F}"/>
              </a:ext>
            </a:extLst>
          </p:cNvPr>
          <p:cNvPicPr>
            <a:picLocks noChangeAspect="1"/>
          </p:cNvPicPr>
          <p:nvPr/>
        </p:nvPicPr>
        <p:blipFill rotWithShape="1">
          <a:blip r:embed="rId3">
            <a:extLst>
              <a:ext uri="{28A0092B-C50C-407E-A947-70E740481C1C}">
                <a14:useLocalDpi xmlns:a14="http://schemas.microsoft.com/office/drawing/2010/main" val="0"/>
              </a:ext>
            </a:extLst>
          </a:blip>
          <a:srcRect l="8682" t="34245" r="63315" b="18609"/>
          <a:stretch/>
        </p:blipFill>
        <p:spPr>
          <a:xfrm>
            <a:off x="8276095" y="294363"/>
            <a:ext cx="3300110" cy="3134637"/>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7CFB79D0-208D-41C5-B2BA-D047A0DB0848}"/>
              </a:ext>
            </a:extLst>
          </p:cNvPr>
          <p:cNvPicPr>
            <a:picLocks noChangeAspect="1"/>
          </p:cNvPicPr>
          <p:nvPr/>
        </p:nvPicPr>
        <p:blipFill rotWithShape="1">
          <a:blip r:embed="rId4">
            <a:extLst>
              <a:ext uri="{28A0092B-C50C-407E-A947-70E740481C1C}">
                <a14:useLocalDpi xmlns:a14="http://schemas.microsoft.com/office/drawing/2010/main" val="0"/>
              </a:ext>
            </a:extLst>
          </a:blip>
          <a:srcRect l="5439" t="15515" r="57514"/>
          <a:stretch/>
        </p:blipFill>
        <p:spPr>
          <a:xfrm>
            <a:off x="5128508" y="3688596"/>
            <a:ext cx="2826547" cy="2944613"/>
          </a:xfrm>
          <a:prstGeom prst="rect">
            <a:avLst/>
          </a:prstGeom>
        </p:spPr>
      </p:pic>
      <p:cxnSp>
        <p:nvCxnSpPr>
          <p:cNvPr id="21" name="Straight Arrow Connector 20">
            <a:extLst>
              <a:ext uri="{FF2B5EF4-FFF2-40B4-BE49-F238E27FC236}">
                <a16:creationId xmlns:a16="http://schemas.microsoft.com/office/drawing/2014/main" id="{EB04A026-D4EB-4BE6-AF3F-D82944377517}"/>
              </a:ext>
            </a:extLst>
          </p:cNvPr>
          <p:cNvCxnSpPr/>
          <p:nvPr/>
        </p:nvCxnSpPr>
        <p:spPr>
          <a:xfrm flipH="1">
            <a:off x="7749309" y="2142836"/>
            <a:ext cx="24291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E0B2F79-DF49-4671-9502-902F4A9C66C6}"/>
              </a:ext>
            </a:extLst>
          </p:cNvPr>
          <p:cNvSpPr txBox="1"/>
          <p:nvPr/>
        </p:nvSpPr>
        <p:spPr>
          <a:xfrm>
            <a:off x="5900059" y="1966014"/>
            <a:ext cx="1763289" cy="369332"/>
          </a:xfrm>
          <a:prstGeom prst="rect">
            <a:avLst/>
          </a:prstGeom>
          <a:noFill/>
          <a:ln w="28575">
            <a:solidFill>
              <a:schemeClr val="tx1"/>
            </a:solidFill>
          </a:ln>
        </p:spPr>
        <p:txBody>
          <a:bodyPr wrap="square" rtlCol="0">
            <a:spAutoFit/>
          </a:bodyPr>
          <a:lstStyle/>
          <a:p>
            <a:pPr algn="ctr"/>
            <a:r>
              <a:rPr lang="en-IN" dirty="0"/>
              <a:t>Accelerometer</a:t>
            </a:r>
          </a:p>
        </p:txBody>
      </p:sp>
      <p:sp>
        <p:nvSpPr>
          <p:cNvPr id="25" name="TextBox 24">
            <a:extLst>
              <a:ext uri="{FF2B5EF4-FFF2-40B4-BE49-F238E27FC236}">
                <a16:creationId xmlns:a16="http://schemas.microsoft.com/office/drawing/2014/main" id="{93E393BA-8EB3-4D40-8782-747065CDC4C0}"/>
              </a:ext>
            </a:extLst>
          </p:cNvPr>
          <p:cNvSpPr txBox="1"/>
          <p:nvPr/>
        </p:nvSpPr>
        <p:spPr>
          <a:xfrm>
            <a:off x="9148775" y="4867625"/>
            <a:ext cx="1554750" cy="369332"/>
          </a:xfrm>
          <a:prstGeom prst="rect">
            <a:avLst/>
          </a:prstGeom>
          <a:noFill/>
          <a:ln w="28575">
            <a:solidFill>
              <a:schemeClr val="tx1"/>
            </a:solidFill>
          </a:ln>
        </p:spPr>
        <p:txBody>
          <a:bodyPr wrap="square" rtlCol="0">
            <a:spAutoFit/>
          </a:bodyPr>
          <a:lstStyle/>
          <a:p>
            <a:pPr algn="ctr"/>
            <a:r>
              <a:rPr lang="en-IN" dirty="0"/>
              <a:t>Microphone</a:t>
            </a:r>
          </a:p>
        </p:txBody>
      </p:sp>
      <p:cxnSp>
        <p:nvCxnSpPr>
          <p:cNvPr id="27" name="Straight Arrow Connector 26">
            <a:extLst>
              <a:ext uri="{FF2B5EF4-FFF2-40B4-BE49-F238E27FC236}">
                <a16:creationId xmlns:a16="http://schemas.microsoft.com/office/drawing/2014/main" id="{C948DF81-DF60-4737-900B-EBC4A7B8EAEF}"/>
              </a:ext>
            </a:extLst>
          </p:cNvPr>
          <p:cNvCxnSpPr/>
          <p:nvPr/>
        </p:nvCxnSpPr>
        <p:spPr>
          <a:xfrm flipV="1">
            <a:off x="6604000" y="5052291"/>
            <a:ext cx="2475345" cy="831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21BBBE51-FE9B-4D1E-8074-D45DACF368C2}"/>
              </a:ext>
            </a:extLst>
          </p:cNvPr>
          <p:cNvSpPr>
            <a:spLocks noGrp="1"/>
          </p:cNvSpPr>
          <p:nvPr>
            <p:ph type="sldNum" sz="quarter" idx="12"/>
          </p:nvPr>
        </p:nvSpPr>
        <p:spPr/>
        <p:txBody>
          <a:bodyPr/>
          <a:lstStyle/>
          <a:p>
            <a:fld id="{6756410F-FE72-4E06-92A0-9143AB9F115C}" type="slidenum">
              <a:rPr lang="en-IN" smtClean="0"/>
              <a:t>10</a:t>
            </a:fld>
            <a:endParaRPr lang="en-IN"/>
          </a:p>
        </p:txBody>
      </p:sp>
    </p:spTree>
    <p:extLst>
      <p:ext uri="{BB962C8B-B14F-4D97-AF65-F5344CB8AC3E}">
        <p14:creationId xmlns:p14="http://schemas.microsoft.com/office/powerpoint/2010/main" val="656473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EF98B-EE02-475B-A2CC-05336EEF1C49}"/>
              </a:ext>
            </a:extLst>
          </p:cNvPr>
          <p:cNvSpPr>
            <a:spLocks noGrp="1"/>
          </p:cNvSpPr>
          <p:nvPr>
            <p:ph type="title"/>
          </p:nvPr>
        </p:nvSpPr>
        <p:spPr>
          <a:xfrm>
            <a:off x="653006" y="122057"/>
            <a:ext cx="10515600" cy="1325563"/>
          </a:xfrm>
        </p:spPr>
        <p:txBody>
          <a:bodyPr/>
          <a:lstStyle/>
          <a:p>
            <a:r>
              <a:rPr lang="en-IN" dirty="0"/>
              <a:t>Experiments performed</a:t>
            </a:r>
          </a:p>
        </p:txBody>
      </p:sp>
      <p:graphicFrame>
        <p:nvGraphicFramePr>
          <p:cNvPr id="4" name="Table 4">
            <a:extLst>
              <a:ext uri="{FF2B5EF4-FFF2-40B4-BE49-F238E27FC236}">
                <a16:creationId xmlns:a16="http://schemas.microsoft.com/office/drawing/2014/main" id="{93E8381E-79AC-4C79-A14B-FD04CA3C6DA1}"/>
              </a:ext>
            </a:extLst>
          </p:cNvPr>
          <p:cNvGraphicFramePr>
            <a:graphicFrameLocks noGrp="1"/>
          </p:cNvGraphicFramePr>
          <p:nvPr>
            <p:extLst>
              <p:ext uri="{D42A27DB-BD31-4B8C-83A1-F6EECF244321}">
                <p14:modId xmlns:p14="http://schemas.microsoft.com/office/powerpoint/2010/main" val="1231878103"/>
              </p:ext>
            </p:extLst>
          </p:nvPr>
        </p:nvGraphicFramePr>
        <p:xfrm>
          <a:off x="391486" y="1351915"/>
          <a:ext cx="11409027" cy="4866640"/>
        </p:xfrm>
        <a:graphic>
          <a:graphicData uri="http://schemas.openxmlformats.org/drawingml/2006/table">
            <a:tbl>
              <a:tblPr firstRow="1" bandRow="1">
                <a:tableStyleId>{5C22544A-7EE6-4342-B048-85BDC9FD1C3A}</a:tableStyleId>
              </a:tblPr>
              <a:tblGrid>
                <a:gridCol w="897621">
                  <a:extLst>
                    <a:ext uri="{9D8B030D-6E8A-4147-A177-3AD203B41FA5}">
                      <a16:colId xmlns:a16="http://schemas.microsoft.com/office/drawing/2014/main" val="4224843379"/>
                    </a:ext>
                  </a:extLst>
                </a:gridCol>
                <a:gridCol w="967956">
                  <a:extLst>
                    <a:ext uri="{9D8B030D-6E8A-4147-A177-3AD203B41FA5}">
                      <a16:colId xmlns:a16="http://schemas.microsoft.com/office/drawing/2014/main" val="1693352836"/>
                    </a:ext>
                  </a:extLst>
                </a:gridCol>
                <a:gridCol w="1099595">
                  <a:extLst>
                    <a:ext uri="{9D8B030D-6E8A-4147-A177-3AD203B41FA5}">
                      <a16:colId xmlns:a16="http://schemas.microsoft.com/office/drawing/2014/main" val="725145792"/>
                    </a:ext>
                  </a:extLst>
                </a:gridCol>
                <a:gridCol w="1170599">
                  <a:extLst>
                    <a:ext uri="{9D8B030D-6E8A-4147-A177-3AD203B41FA5}">
                      <a16:colId xmlns:a16="http://schemas.microsoft.com/office/drawing/2014/main" val="499874323"/>
                    </a:ext>
                  </a:extLst>
                </a:gridCol>
                <a:gridCol w="1182848">
                  <a:extLst>
                    <a:ext uri="{9D8B030D-6E8A-4147-A177-3AD203B41FA5}">
                      <a16:colId xmlns:a16="http://schemas.microsoft.com/office/drawing/2014/main" val="1707610438"/>
                    </a:ext>
                  </a:extLst>
                </a:gridCol>
                <a:gridCol w="1258348">
                  <a:extLst>
                    <a:ext uri="{9D8B030D-6E8A-4147-A177-3AD203B41FA5}">
                      <a16:colId xmlns:a16="http://schemas.microsoft.com/office/drawing/2014/main" val="4120391279"/>
                    </a:ext>
                  </a:extLst>
                </a:gridCol>
                <a:gridCol w="4832060">
                  <a:extLst>
                    <a:ext uri="{9D8B030D-6E8A-4147-A177-3AD203B41FA5}">
                      <a16:colId xmlns:a16="http://schemas.microsoft.com/office/drawing/2014/main" val="3681853977"/>
                    </a:ext>
                  </a:extLst>
                </a:gridCol>
              </a:tblGrid>
              <a:tr h="370840">
                <a:tc>
                  <a:txBody>
                    <a:bodyPr/>
                    <a:lstStyle/>
                    <a:p>
                      <a:r>
                        <a:rPr lang="en-IN" dirty="0"/>
                        <a:t>Experimental Runs</a:t>
                      </a:r>
                    </a:p>
                  </a:txBody>
                  <a:tcPr/>
                </a:tc>
                <a:tc>
                  <a:txBody>
                    <a:bodyPr/>
                    <a:lstStyle/>
                    <a:p>
                      <a:r>
                        <a:rPr lang="en-IN" dirty="0"/>
                        <a:t>Cutting speed (rpm)</a:t>
                      </a:r>
                    </a:p>
                  </a:txBody>
                  <a:tcPr/>
                </a:tc>
                <a:tc>
                  <a:txBody>
                    <a:bodyPr/>
                    <a:lstStyle/>
                    <a:p>
                      <a:r>
                        <a:rPr lang="en-IN" dirty="0"/>
                        <a:t>Feed rate (mm/rev)</a:t>
                      </a:r>
                    </a:p>
                  </a:txBody>
                  <a:tcPr/>
                </a:tc>
                <a:tc>
                  <a:txBody>
                    <a:bodyPr/>
                    <a:lstStyle/>
                    <a:p>
                      <a:r>
                        <a:rPr lang="en-IN" dirty="0"/>
                        <a:t>Depth of cut (mm)</a:t>
                      </a:r>
                    </a:p>
                  </a:txBody>
                  <a:tcPr/>
                </a:tc>
                <a:tc>
                  <a:txBody>
                    <a:bodyPr/>
                    <a:lstStyle/>
                    <a:p>
                      <a:r>
                        <a:rPr lang="en-IN" dirty="0"/>
                        <a:t>Starting diameter of workpiece (mm)</a:t>
                      </a:r>
                    </a:p>
                  </a:txBody>
                  <a:tcPr/>
                </a:tc>
                <a:tc>
                  <a:txBody>
                    <a:bodyPr/>
                    <a:lstStyle/>
                    <a:p>
                      <a:r>
                        <a:rPr lang="en-IN" dirty="0"/>
                        <a:t>Finishing diameter of workpiece (mm)</a:t>
                      </a:r>
                    </a:p>
                  </a:txBody>
                  <a:tcPr/>
                </a:tc>
                <a:tc>
                  <a:txBody>
                    <a:bodyPr/>
                    <a:lstStyle/>
                    <a:p>
                      <a:r>
                        <a:rPr lang="en-IN" dirty="0"/>
                        <a:t>Remarks</a:t>
                      </a:r>
                    </a:p>
                  </a:txBody>
                  <a:tcPr/>
                </a:tc>
                <a:extLst>
                  <a:ext uri="{0D108BD9-81ED-4DB2-BD59-A6C34878D82A}">
                    <a16:rowId xmlns:a16="http://schemas.microsoft.com/office/drawing/2014/main" val="903012391"/>
                  </a:ext>
                </a:extLst>
              </a:tr>
              <a:tr h="370840">
                <a:tc>
                  <a:txBody>
                    <a:bodyPr/>
                    <a:lstStyle/>
                    <a:p>
                      <a:r>
                        <a:rPr lang="en-IN" dirty="0"/>
                        <a:t>1</a:t>
                      </a:r>
                    </a:p>
                  </a:txBody>
                  <a:tcPr/>
                </a:tc>
                <a:tc>
                  <a:txBody>
                    <a:bodyPr/>
                    <a:lstStyle/>
                    <a:p>
                      <a:r>
                        <a:rPr lang="en-IN" dirty="0"/>
                        <a:t>1000</a:t>
                      </a:r>
                    </a:p>
                  </a:txBody>
                  <a:tcPr/>
                </a:tc>
                <a:tc>
                  <a:txBody>
                    <a:bodyPr/>
                    <a:lstStyle/>
                    <a:p>
                      <a:r>
                        <a:rPr lang="en-IN" dirty="0"/>
                        <a:t>0.05</a:t>
                      </a:r>
                    </a:p>
                  </a:txBody>
                  <a:tcPr/>
                </a:tc>
                <a:tc>
                  <a:txBody>
                    <a:bodyPr/>
                    <a:lstStyle/>
                    <a:p>
                      <a:r>
                        <a:rPr lang="en-IN" dirty="0"/>
                        <a:t>1</a:t>
                      </a:r>
                    </a:p>
                  </a:txBody>
                  <a:tcPr/>
                </a:tc>
                <a:tc>
                  <a:txBody>
                    <a:bodyPr/>
                    <a:lstStyle/>
                    <a:p>
                      <a:r>
                        <a:rPr lang="en-IN" dirty="0"/>
                        <a:t>37</a:t>
                      </a:r>
                    </a:p>
                  </a:txBody>
                  <a:tcPr/>
                </a:tc>
                <a:tc>
                  <a:txBody>
                    <a:bodyPr/>
                    <a:lstStyle/>
                    <a:p>
                      <a:r>
                        <a:rPr lang="en-IN" dirty="0"/>
                        <a:t>35</a:t>
                      </a:r>
                    </a:p>
                  </a:txBody>
                  <a:tcPr/>
                </a:tc>
                <a:tc>
                  <a:txBody>
                    <a:bodyPr/>
                    <a:lstStyle/>
                    <a:p>
                      <a:r>
                        <a:rPr lang="en-IN" dirty="0"/>
                        <a:t>No chatter observed</a:t>
                      </a:r>
                    </a:p>
                  </a:txBody>
                  <a:tcPr/>
                </a:tc>
                <a:extLst>
                  <a:ext uri="{0D108BD9-81ED-4DB2-BD59-A6C34878D82A}">
                    <a16:rowId xmlns:a16="http://schemas.microsoft.com/office/drawing/2014/main" val="1975108301"/>
                  </a:ext>
                </a:extLst>
              </a:tr>
              <a:tr h="370840">
                <a:tc>
                  <a:txBody>
                    <a:bodyPr/>
                    <a:lstStyle/>
                    <a:p>
                      <a:r>
                        <a:rPr lang="en-IN" dirty="0"/>
                        <a:t>2</a:t>
                      </a:r>
                    </a:p>
                  </a:txBody>
                  <a:tcPr/>
                </a:tc>
                <a:tc>
                  <a:txBody>
                    <a:bodyPr/>
                    <a:lstStyle/>
                    <a:p>
                      <a:r>
                        <a:rPr lang="en-IN" dirty="0"/>
                        <a:t>1000</a:t>
                      </a:r>
                    </a:p>
                  </a:txBody>
                  <a:tcPr/>
                </a:tc>
                <a:tc>
                  <a:txBody>
                    <a:bodyPr/>
                    <a:lstStyle/>
                    <a:p>
                      <a:r>
                        <a:rPr lang="en-IN" dirty="0"/>
                        <a:t>0.05</a:t>
                      </a:r>
                    </a:p>
                  </a:txBody>
                  <a:tcPr/>
                </a:tc>
                <a:tc>
                  <a:txBody>
                    <a:bodyPr/>
                    <a:lstStyle/>
                    <a:p>
                      <a:r>
                        <a:rPr lang="en-IN" dirty="0"/>
                        <a:t>2</a:t>
                      </a:r>
                    </a:p>
                  </a:txBody>
                  <a:tcPr/>
                </a:tc>
                <a:tc>
                  <a:txBody>
                    <a:bodyPr/>
                    <a:lstStyle/>
                    <a:p>
                      <a:r>
                        <a:rPr lang="en-IN" dirty="0"/>
                        <a:t>35</a:t>
                      </a:r>
                    </a:p>
                  </a:txBody>
                  <a:tcPr/>
                </a:tc>
                <a:tc>
                  <a:txBody>
                    <a:bodyPr/>
                    <a:lstStyle/>
                    <a:p>
                      <a:r>
                        <a:rPr lang="en-IN" dirty="0"/>
                        <a:t>31</a:t>
                      </a:r>
                    </a:p>
                  </a:txBody>
                  <a:tcPr/>
                </a:tc>
                <a:tc>
                  <a:txBody>
                    <a:bodyPr/>
                    <a:lstStyle/>
                    <a:p>
                      <a:r>
                        <a:rPr lang="en-IN" dirty="0"/>
                        <a:t>Continuous chip formation observed leading to hindrance in tool path causing chatter</a:t>
                      </a:r>
                    </a:p>
                  </a:txBody>
                  <a:tcPr/>
                </a:tc>
                <a:extLst>
                  <a:ext uri="{0D108BD9-81ED-4DB2-BD59-A6C34878D82A}">
                    <a16:rowId xmlns:a16="http://schemas.microsoft.com/office/drawing/2014/main" val="3344277521"/>
                  </a:ext>
                </a:extLst>
              </a:tr>
              <a:tr h="370840">
                <a:tc>
                  <a:txBody>
                    <a:bodyPr/>
                    <a:lstStyle/>
                    <a:p>
                      <a:r>
                        <a:rPr lang="en-IN" dirty="0"/>
                        <a:t>3</a:t>
                      </a:r>
                    </a:p>
                  </a:txBody>
                  <a:tcPr/>
                </a:tc>
                <a:tc>
                  <a:txBody>
                    <a:bodyPr/>
                    <a:lstStyle/>
                    <a:p>
                      <a:r>
                        <a:rPr lang="en-IN" dirty="0"/>
                        <a:t>1000</a:t>
                      </a:r>
                    </a:p>
                  </a:txBody>
                  <a:tcPr/>
                </a:tc>
                <a:tc>
                  <a:txBody>
                    <a:bodyPr/>
                    <a:lstStyle/>
                    <a:p>
                      <a:r>
                        <a:rPr lang="en-IN" dirty="0"/>
                        <a:t>0.05</a:t>
                      </a:r>
                    </a:p>
                  </a:txBody>
                  <a:tcPr/>
                </a:tc>
                <a:tc>
                  <a:txBody>
                    <a:bodyPr/>
                    <a:lstStyle/>
                    <a:p>
                      <a:r>
                        <a:rPr lang="en-IN" dirty="0"/>
                        <a:t>2</a:t>
                      </a:r>
                    </a:p>
                  </a:txBody>
                  <a:tcPr/>
                </a:tc>
                <a:tc>
                  <a:txBody>
                    <a:bodyPr/>
                    <a:lstStyle/>
                    <a:p>
                      <a:r>
                        <a:rPr lang="en-IN" dirty="0"/>
                        <a:t>31</a:t>
                      </a:r>
                    </a:p>
                  </a:txBody>
                  <a:tcPr/>
                </a:tc>
                <a:tc>
                  <a:txBody>
                    <a:bodyPr/>
                    <a:lstStyle/>
                    <a:p>
                      <a:r>
                        <a:rPr lang="en-IN" dirty="0"/>
                        <a:t>27</a:t>
                      </a:r>
                    </a:p>
                  </a:txBody>
                  <a:tcPr/>
                </a:tc>
                <a:tc>
                  <a:txBody>
                    <a:bodyPr/>
                    <a:lstStyle/>
                    <a:p>
                      <a:r>
                        <a:rPr lang="en-IN" dirty="0"/>
                        <a:t>No chatter observed but noise was produced during cutting</a:t>
                      </a:r>
                    </a:p>
                  </a:txBody>
                  <a:tcPr/>
                </a:tc>
                <a:extLst>
                  <a:ext uri="{0D108BD9-81ED-4DB2-BD59-A6C34878D82A}">
                    <a16:rowId xmlns:a16="http://schemas.microsoft.com/office/drawing/2014/main" val="2515567006"/>
                  </a:ext>
                </a:extLst>
              </a:tr>
              <a:tr h="370840">
                <a:tc>
                  <a:txBody>
                    <a:bodyPr/>
                    <a:lstStyle/>
                    <a:p>
                      <a:r>
                        <a:rPr lang="en-IN" dirty="0"/>
                        <a:t>4</a:t>
                      </a:r>
                    </a:p>
                  </a:txBody>
                  <a:tcPr/>
                </a:tc>
                <a:tc>
                  <a:txBody>
                    <a:bodyPr/>
                    <a:lstStyle/>
                    <a:p>
                      <a:r>
                        <a:rPr lang="en-IN" dirty="0"/>
                        <a:t>1260</a:t>
                      </a:r>
                    </a:p>
                  </a:txBody>
                  <a:tcPr/>
                </a:tc>
                <a:tc>
                  <a:txBody>
                    <a:bodyPr/>
                    <a:lstStyle/>
                    <a:p>
                      <a:r>
                        <a:rPr lang="en-IN" dirty="0"/>
                        <a:t>0.05</a:t>
                      </a:r>
                    </a:p>
                  </a:txBody>
                  <a:tcPr/>
                </a:tc>
                <a:tc>
                  <a:txBody>
                    <a:bodyPr/>
                    <a:lstStyle/>
                    <a:p>
                      <a:r>
                        <a:rPr lang="en-IN" dirty="0"/>
                        <a:t>2</a:t>
                      </a:r>
                    </a:p>
                  </a:txBody>
                  <a:tcPr/>
                </a:tc>
                <a:tc>
                  <a:txBody>
                    <a:bodyPr/>
                    <a:lstStyle/>
                    <a:p>
                      <a:r>
                        <a:rPr lang="en-IN" dirty="0"/>
                        <a:t>27</a:t>
                      </a:r>
                    </a:p>
                  </a:txBody>
                  <a:tcPr/>
                </a:tc>
                <a:tc>
                  <a:txBody>
                    <a:bodyPr/>
                    <a:lstStyle/>
                    <a:p>
                      <a:r>
                        <a:rPr lang="en-IN" dirty="0"/>
                        <a:t>23</a:t>
                      </a:r>
                    </a:p>
                  </a:txBody>
                  <a:tcPr/>
                </a:tc>
                <a:tc>
                  <a:txBody>
                    <a:bodyPr/>
                    <a:lstStyle/>
                    <a:p>
                      <a:r>
                        <a:rPr lang="en-IN" dirty="0"/>
                        <a:t>No chatter observed</a:t>
                      </a:r>
                    </a:p>
                  </a:txBody>
                  <a:tcPr/>
                </a:tc>
                <a:extLst>
                  <a:ext uri="{0D108BD9-81ED-4DB2-BD59-A6C34878D82A}">
                    <a16:rowId xmlns:a16="http://schemas.microsoft.com/office/drawing/2014/main" val="177738460"/>
                  </a:ext>
                </a:extLst>
              </a:tr>
              <a:tr h="370840">
                <a:tc>
                  <a:txBody>
                    <a:bodyPr/>
                    <a:lstStyle/>
                    <a:p>
                      <a:r>
                        <a:rPr lang="en-IN" dirty="0"/>
                        <a:t>5</a:t>
                      </a:r>
                    </a:p>
                  </a:txBody>
                  <a:tcPr/>
                </a:tc>
                <a:tc>
                  <a:txBody>
                    <a:bodyPr/>
                    <a:lstStyle/>
                    <a:p>
                      <a:r>
                        <a:rPr lang="en-IN" dirty="0"/>
                        <a:t>1260</a:t>
                      </a:r>
                    </a:p>
                  </a:txBody>
                  <a:tcPr/>
                </a:tc>
                <a:tc>
                  <a:txBody>
                    <a:bodyPr/>
                    <a:lstStyle/>
                    <a:p>
                      <a:r>
                        <a:rPr lang="en-IN" dirty="0"/>
                        <a:t>0.2</a:t>
                      </a:r>
                    </a:p>
                  </a:txBody>
                  <a:tcPr/>
                </a:tc>
                <a:tc>
                  <a:txBody>
                    <a:bodyPr/>
                    <a:lstStyle/>
                    <a:p>
                      <a:r>
                        <a:rPr lang="en-IN" dirty="0"/>
                        <a:t>1.5</a:t>
                      </a:r>
                    </a:p>
                  </a:txBody>
                  <a:tcPr/>
                </a:tc>
                <a:tc>
                  <a:txBody>
                    <a:bodyPr/>
                    <a:lstStyle/>
                    <a:p>
                      <a:r>
                        <a:rPr lang="en-IN" dirty="0"/>
                        <a:t>23</a:t>
                      </a:r>
                    </a:p>
                  </a:txBody>
                  <a:tcPr/>
                </a:tc>
                <a:tc>
                  <a:txBody>
                    <a:bodyPr/>
                    <a:lstStyle/>
                    <a:p>
                      <a:r>
                        <a:rPr lang="en-IN" dirty="0"/>
                        <a:t>20</a:t>
                      </a:r>
                    </a:p>
                  </a:txBody>
                  <a:tcPr/>
                </a:tc>
                <a:tc>
                  <a:txBody>
                    <a:bodyPr/>
                    <a:lstStyle/>
                    <a:p>
                      <a:r>
                        <a:rPr lang="en-IN" dirty="0"/>
                        <a:t>No chatter observed</a:t>
                      </a:r>
                    </a:p>
                  </a:txBody>
                  <a:tcPr/>
                </a:tc>
                <a:extLst>
                  <a:ext uri="{0D108BD9-81ED-4DB2-BD59-A6C34878D82A}">
                    <a16:rowId xmlns:a16="http://schemas.microsoft.com/office/drawing/2014/main" val="2761793516"/>
                  </a:ext>
                </a:extLst>
              </a:tr>
              <a:tr h="370840">
                <a:tc>
                  <a:txBody>
                    <a:bodyPr/>
                    <a:lstStyle/>
                    <a:p>
                      <a:r>
                        <a:rPr lang="en-IN" dirty="0"/>
                        <a:t>6</a:t>
                      </a:r>
                    </a:p>
                  </a:txBody>
                  <a:tcPr/>
                </a:tc>
                <a:tc>
                  <a:txBody>
                    <a:bodyPr/>
                    <a:lstStyle/>
                    <a:p>
                      <a:r>
                        <a:rPr lang="en-IN" dirty="0"/>
                        <a:t>640</a:t>
                      </a:r>
                    </a:p>
                  </a:txBody>
                  <a:tcPr/>
                </a:tc>
                <a:tc>
                  <a:txBody>
                    <a:bodyPr/>
                    <a:lstStyle/>
                    <a:p>
                      <a:r>
                        <a:rPr lang="en-IN" dirty="0"/>
                        <a:t>0.1</a:t>
                      </a:r>
                    </a:p>
                  </a:txBody>
                  <a:tcPr/>
                </a:tc>
                <a:tc>
                  <a:txBody>
                    <a:bodyPr/>
                    <a:lstStyle/>
                    <a:p>
                      <a:r>
                        <a:rPr lang="en-IN" dirty="0"/>
                        <a:t>1</a:t>
                      </a:r>
                    </a:p>
                  </a:txBody>
                  <a:tcPr/>
                </a:tc>
                <a:tc>
                  <a:txBody>
                    <a:bodyPr/>
                    <a:lstStyle/>
                    <a:p>
                      <a:r>
                        <a:rPr lang="en-IN" dirty="0"/>
                        <a:t>20</a:t>
                      </a:r>
                    </a:p>
                  </a:txBody>
                  <a:tcPr/>
                </a:tc>
                <a:tc>
                  <a:txBody>
                    <a:bodyPr/>
                    <a:lstStyle/>
                    <a:p>
                      <a:r>
                        <a:rPr lang="en-IN" dirty="0"/>
                        <a:t>18</a:t>
                      </a:r>
                    </a:p>
                  </a:txBody>
                  <a:tcPr/>
                </a:tc>
                <a:tc>
                  <a:txBody>
                    <a:bodyPr/>
                    <a:lstStyle/>
                    <a:p>
                      <a:r>
                        <a:rPr lang="en-IN" dirty="0"/>
                        <a:t>No chatter observed</a:t>
                      </a:r>
                    </a:p>
                  </a:txBody>
                  <a:tcPr/>
                </a:tc>
                <a:extLst>
                  <a:ext uri="{0D108BD9-81ED-4DB2-BD59-A6C34878D82A}">
                    <a16:rowId xmlns:a16="http://schemas.microsoft.com/office/drawing/2014/main" val="1727121808"/>
                  </a:ext>
                </a:extLst>
              </a:tr>
              <a:tr h="370840">
                <a:tc>
                  <a:txBody>
                    <a:bodyPr/>
                    <a:lstStyle/>
                    <a:p>
                      <a:r>
                        <a:rPr lang="en-IN" dirty="0"/>
                        <a:t>7</a:t>
                      </a:r>
                    </a:p>
                  </a:txBody>
                  <a:tcPr/>
                </a:tc>
                <a:tc>
                  <a:txBody>
                    <a:bodyPr/>
                    <a:lstStyle/>
                    <a:p>
                      <a:r>
                        <a:rPr lang="en-IN" dirty="0"/>
                        <a:t>640</a:t>
                      </a:r>
                    </a:p>
                  </a:txBody>
                  <a:tcPr/>
                </a:tc>
                <a:tc>
                  <a:txBody>
                    <a:bodyPr/>
                    <a:lstStyle/>
                    <a:p>
                      <a:r>
                        <a:rPr lang="en-IN" dirty="0"/>
                        <a:t>0.1</a:t>
                      </a:r>
                    </a:p>
                  </a:txBody>
                  <a:tcPr/>
                </a:tc>
                <a:tc>
                  <a:txBody>
                    <a:bodyPr/>
                    <a:lstStyle/>
                    <a:p>
                      <a:r>
                        <a:rPr lang="en-IN" dirty="0"/>
                        <a:t>Not measured</a:t>
                      </a:r>
                    </a:p>
                  </a:txBody>
                  <a:tcPr/>
                </a:tc>
                <a:tc>
                  <a:txBody>
                    <a:bodyPr/>
                    <a:lstStyle/>
                    <a:p>
                      <a:r>
                        <a:rPr lang="en-IN" dirty="0"/>
                        <a:t>18</a:t>
                      </a:r>
                    </a:p>
                  </a:txBody>
                  <a:tcPr/>
                </a:tc>
                <a:tc>
                  <a:txBody>
                    <a:bodyPr/>
                    <a:lstStyle/>
                    <a:p>
                      <a:r>
                        <a:rPr lang="en-IN" dirty="0"/>
                        <a:t>Not measured</a:t>
                      </a:r>
                    </a:p>
                  </a:txBody>
                  <a:tcPr/>
                </a:tc>
                <a:tc>
                  <a:txBody>
                    <a:bodyPr/>
                    <a:lstStyle/>
                    <a:p>
                      <a:r>
                        <a:rPr lang="en-IN" dirty="0"/>
                        <a:t>Chatter observed due to high tool overhang (44 mm)</a:t>
                      </a:r>
                    </a:p>
                  </a:txBody>
                  <a:tcPr/>
                </a:tc>
                <a:extLst>
                  <a:ext uri="{0D108BD9-81ED-4DB2-BD59-A6C34878D82A}">
                    <a16:rowId xmlns:a16="http://schemas.microsoft.com/office/drawing/2014/main" val="3599229303"/>
                  </a:ext>
                </a:extLst>
              </a:tr>
            </a:tbl>
          </a:graphicData>
        </a:graphic>
      </p:graphicFrame>
      <p:sp>
        <p:nvSpPr>
          <p:cNvPr id="3" name="Slide Number Placeholder 2">
            <a:extLst>
              <a:ext uri="{FF2B5EF4-FFF2-40B4-BE49-F238E27FC236}">
                <a16:creationId xmlns:a16="http://schemas.microsoft.com/office/drawing/2014/main" id="{788F7C4D-B9AC-448D-8BE9-1BE5F2332328}"/>
              </a:ext>
            </a:extLst>
          </p:cNvPr>
          <p:cNvSpPr>
            <a:spLocks noGrp="1"/>
          </p:cNvSpPr>
          <p:nvPr>
            <p:ph type="sldNum" sz="quarter" idx="12"/>
          </p:nvPr>
        </p:nvSpPr>
        <p:spPr/>
        <p:txBody>
          <a:bodyPr/>
          <a:lstStyle/>
          <a:p>
            <a:fld id="{6756410F-FE72-4E06-92A0-9143AB9F115C}" type="slidenum">
              <a:rPr lang="en-IN" smtClean="0"/>
              <a:t>11</a:t>
            </a:fld>
            <a:endParaRPr lang="en-IN"/>
          </a:p>
        </p:txBody>
      </p:sp>
    </p:spTree>
    <p:extLst>
      <p:ext uri="{BB962C8B-B14F-4D97-AF65-F5344CB8AC3E}">
        <p14:creationId xmlns:p14="http://schemas.microsoft.com/office/powerpoint/2010/main" val="197809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5C7E94-7C79-4541-B6B3-39AB9B66C879}"/>
              </a:ext>
            </a:extLst>
          </p:cNvPr>
          <p:cNvPicPr>
            <a:picLocks noChangeAspect="1"/>
          </p:cNvPicPr>
          <p:nvPr/>
        </p:nvPicPr>
        <p:blipFill rotWithShape="1">
          <a:blip r:embed="rId2"/>
          <a:srcRect l="9384" r="6992" b="-1"/>
          <a:stretch/>
        </p:blipFill>
        <p:spPr>
          <a:xfrm>
            <a:off x="321733" y="321732"/>
            <a:ext cx="11548534" cy="6217963"/>
          </a:xfrm>
          <a:prstGeom prst="rect">
            <a:avLst/>
          </a:prstGeom>
        </p:spPr>
      </p:pic>
      <p:sp>
        <p:nvSpPr>
          <p:cNvPr id="5" name="Rectangle 4">
            <a:extLst>
              <a:ext uri="{FF2B5EF4-FFF2-40B4-BE49-F238E27FC236}">
                <a16:creationId xmlns:a16="http://schemas.microsoft.com/office/drawing/2014/main" id="{A234A1CA-704D-4F41-A3F5-ECDF7D96C31A}"/>
              </a:ext>
            </a:extLst>
          </p:cNvPr>
          <p:cNvSpPr/>
          <p:nvPr/>
        </p:nvSpPr>
        <p:spPr>
          <a:xfrm>
            <a:off x="321734" y="2430684"/>
            <a:ext cx="4227118" cy="19676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33F095B5-F3E9-4F52-934A-C83084E87134}"/>
              </a:ext>
            </a:extLst>
          </p:cNvPr>
          <p:cNvSpPr>
            <a:spLocks noGrp="1"/>
          </p:cNvSpPr>
          <p:nvPr>
            <p:ph type="sldNum" sz="quarter" idx="12"/>
          </p:nvPr>
        </p:nvSpPr>
        <p:spPr/>
        <p:txBody>
          <a:bodyPr/>
          <a:lstStyle/>
          <a:p>
            <a:fld id="{6756410F-FE72-4E06-92A0-9143AB9F115C}" type="slidenum">
              <a:rPr lang="en-IN" smtClean="0"/>
              <a:t>12</a:t>
            </a:fld>
            <a:endParaRPr lang="en-IN"/>
          </a:p>
        </p:txBody>
      </p:sp>
    </p:spTree>
    <p:extLst>
      <p:ext uri="{BB962C8B-B14F-4D97-AF65-F5344CB8AC3E}">
        <p14:creationId xmlns:p14="http://schemas.microsoft.com/office/powerpoint/2010/main" val="295017596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BFE0-B01D-4C62-B5D5-A274E4189996}"/>
              </a:ext>
            </a:extLst>
          </p:cNvPr>
          <p:cNvSpPr>
            <a:spLocks noGrp="1"/>
          </p:cNvSpPr>
          <p:nvPr>
            <p:ph type="title"/>
          </p:nvPr>
        </p:nvSpPr>
        <p:spPr/>
        <p:txBody>
          <a:bodyPr/>
          <a:lstStyle/>
          <a:p>
            <a:r>
              <a:rPr lang="en-US" dirty="0"/>
              <a:t>Range of Cutting speed and Feed rate </a:t>
            </a:r>
            <a:endParaRPr lang="en-IN" dirty="0"/>
          </a:p>
        </p:txBody>
      </p:sp>
      <p:pic>
        <p:nvPicPr>
          <p:cNvPr id="7" name="Picture 6">
            <a:extLst>
              <a:ext uri="{FF2B5EF4-FFF2-40B4-BE49-F238E27FC236}">
                <a16:creationId xmlns:a16="http://schemas.microsoft.com/office/drawing/2014/main" id="{DEDED881-5E8E-4BBC-930C-FE31439BE5C4}"/>
              </a:ext>
            </a:extLst>
          </p:cNvPr>
          <p:cNvPicPr>
            <a:picLocks noChangeAspect="1"/>
          </p:cNvPicPr>
          <p:nvPr/>
        </p:nvPicPr>
        <p:blipFill rotWithShape="1">
          <a:blip r:embed="rId2"/>
          <a:srcRect l="25470" t="21189" r="27422" b="20259"/>
          <a:stretch/>
        </p:blipFill>
        <p:spPr>
          <a:xfrm>
            <a:off x="941025" y="2014250"/>
            <a:ext cx="2118360" cy="3713544"/>
          </a:xfrm>
          <a:prstGeom prst="rect">
            <a:avLst/>
          </a:prstGeom>
        </p:spPr>
      </p:pic>
      <p:pic>
        <p:nvPicPr>
          <p:cNvPr id="9" name="Picture 8">
            <a:extLst>
              <a:ext uri="{FF2B5EF4-FFF2-40B4-BE49-F238E27FC236}">
                <a16:creationId xmlns:a16="http://schemas.microsoft.com/office/drawing/2014/main" id="{9E6A2125-925A-49D9-B33E-FC82CBB78BA2}"/>
              </a:ext>
            </a:extLst>
          </p:cNvPr>
          <p:cNvPicPr>
            <a:picLocks noChangeAspect="1"/>
          </p:cNvPicPr>
          <p:nvPr/>
        </p:nvPicPr>
        <p:blipFill rotWithShape="1">
          <a:blip r:embed="rId3"/>
          <a:srcRect t="9099" r="4591" b="28422"/>
          <a:stretch/>
        </p:blipFill>
        <p:spPr>
          <a:xfrm>
            <a:off x="3637280" y="1981200"/>
            <a:ext cx="7934960" cy="3713544"/>
          </a:xfrm>
          <a:prstGeom prst="rect">
            <a:avLst/>
          </a:prstGeom>
        </p:spPr>
      </p:pic>
      <p:sp>
        <p:nvSpPr>
          <p:cNvPr id="3" name="Slide Number Placeholder 2">
            <a:extLst>
              <a:ext uri="{FF2B5EF4-FFF2-40B4-BE49-F238E27FC236}">
                <a16:creationId xmlns:a16="http://schemas.microsoft.com/office/drawing/2014/main" id="{C8F68BE2-069D-4D7F-BC9D-2CB32D63B8C6}"/>
              </a:ext>
            </a:extLst>
          </p:cNvPr>
          <p:cNvSpPr>
            <a:spLocks noGrp="1"/>
          </p:cNvSpPr>
          <p:nvPr>
            <p:ph type="sldNum" sz="quarter" idx="12"/>
          </p:nvPr>
        </p:nvSpPr>
        <p:spPr/>
        <p:txBody>
          <a:bodyPr/>
          <a:lstStyle/>
          <a:p>
            <a:fld id="{6756410F-FE72-4E06-92A0-9143AB9F115C}" type="slidenum">
              <a:rPr lang="en-IN" smtClean="0"/>
              <a:t>13</a:t>
            </a:fld>
            <a:endParaRPr lang="en-IN"/>
          </a:p>
        </p:txBody>
      </p:sp>
    </p:spTree>
    <p:extLst>
      <p:ext uri="{BB962C8B-B14F-4D97-AF65-F5344CB8AC3E}">
        <p14:creationId xmlns:p14="http://schemas.microsoft.com/office/powerpoint/2010/main" val="200229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BCE36B7D-F91E-4B18-9097-52A977539FCC}"/>
              </a:ext>
            </a:extLst>
          </p:cNvPr>
          <p:cNvSpPr>
            <a:spLocks noGrp="1"/>
          </p:cNvSpPr>
          <p:nvPr>
            <p:ph type="subTitle" idx="1"/>
          </p:nvPr>
        </p:nvSpPr>
        <p:spPr>
          <a:xfrm>
            <a:off x="4441986" y="5462898"/>
            <a:ext cx="3312734" cy="1141851"/>
          </a:xfrm>
          <a:noFill/>
        </p:spPr>
        <p:txBody>
          <a:bodyPr>
            <a:normAutofit/>
          </a:bodyPr>
          <a:lstStyle/>
          <a:p>
            <a:r>
              <a:rPr lang="en-GB" sz="1100" dirty="0">
                <a:solidFill>
                  <a:srgbClr val="080808"/>
                </a:solidFill>
              </a:rPr>
              <a:t>By:</a:t>
            </a:r>
          </a:p>
          <a:p>
            <a:r>
              <a:rPr lang="en-GB" sz="1100" dirty="0">
                <a:solidFill>
                  <a:srgbClr val="080808"/>
                </a:solidFill>
              </a:rPr>
              <a:t>Sayantika Ghosh</a:t>
            </a:r>
          </a:p>
          <a:p>
            <a:r>
              <a:rPr lang="en-GB" sz="1100" dirty="0" err="1">
                <a:solidFill>
                  <a:srgbClr val="080808"/>
                </a:solidFill>
              </a:rPr>
              <a:t>M.Tech</a:t>
            </a:r>
            <a:r>
              <a:rPr lang="en-GB" sz="1100" dirty="0">
                <a:solidFill>
                  <a:srgbClr val="080808"/>
                </a:solidFill>
              </a:rPr>
              <a:t> Smart Manufacturing</a:t>
            </a:r>
          </a:p>
          <a:p>
            <a:r>
              <a:rPr lang="en-GB" sz="1100" dirty="0">
                <a:solidFill>
                  <a:srgbClr val="080808"/>
                </a:solidFill>
              </a:rPr>
              <a:t>Reg. No.: 17136</a:t>
            </a:r>
            <a:endParaRPr lang="en-IN" sz="1100" dirty="0">
              <a:solidFill>
                <a:srgbClr val="080808"/>
              </a:solidFill>
            </a:endParaRPr>
          </a:p>
        </p:txBody>
      </p:sp>
      <p:sp>
        <p:nvSpPr>
          <p:cNvPr id="2" name="Title 1">
            <a:extLst>
              <a:ext uri="{FF2B5EF4-FFF2-40B4-BE49-F238E27FC236}">
                <a16:creationId xmlns:a16="http://schemas.microsoft.com/office/drawing/2014/main" id="{3B3E19D3-77D4-45EC-871F-AFB238053180}"/>
              </a:ext>
            </a:extLst>
          </p:cNvPr>
          <p:cNvSpPr>
            <a:spLocks noGrp="1"/>
          </p:cNvSpPr>
          <p:nvPr>
            <p:ph type="ctrTitle"/>
          </p:nvPr>
        </p:nvSpPr>
        <p:spPr>
          <a:xfrm>
            <a:off x="2914564" y="2610630"/>
            <a:ext cx="6376238" cy="2150719"/>
          </a:xfrm>
          <a:noFill/>
        </p:spPr>
        <p:txBody>
          <a:bodyPr anchor="ctr">
            <a:normAutofit/>
          </a:bodyPr>
          <a:lstStyle/>
          <a:p>
            <a:r>
              <a:rPr lang="en-GB" sz="4000" b="1" dirty="0">
                <a:solidFill>
                  <a:srgbClr val="080808"/>
                </a:solidFill>
              </a:rPr>
              <a:t>Detection of chatter in turning using </a:t>
            </a:r>
            <a:br>
              <a:rPr lang="en-GB" sz="4000" b="1" dirty="0">
                <a:solidFill>
                  <a:srgbClr val="080808"/>
                </a:solidFill>
              </a:rPr>
            </a:br>
            <a:r>
              <a:rPr lang="en-GB" sz="4000" b="1" dirty="0">
                <a:solidFill>
                  <a:srgbClr val="080808"/>
                </a:solidFill>
              </a:rPr>
              <a:t>data learning models</a:t>
            </a:r>
            <a:endParaRPr lang="en-IN" sz="4000" b="1" dirty="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3DD0B5BE-CC95-4C03-BC3A-6B662A3D3576}"/>
              </a:ext>
            </a:extLst>
          </p:cNvPr>
          <p:cNvSpPr>
            <a:spLocks noGrp="1"/>
          </p:cNvSpPr>
          <p:nvPr>
            <p:ph type="sldNum" sz="quarter" idx="12"/>
          </p:nvPr>
        </p:nvSpPr>
        <p:spPr/>
        <p:txBody>
          <a:bodyPr/>
          <a:lstStyle/>
          <a:p>
            <a:fld id="{6756410F-FE72-4E06-92A0-9143AB9F115C}" type="slidenum">
              <a:rPr lang="en-IN" smtClean="0"/>
              <a:t>14</a:t>
            </a:fld>
            <a:endParaRPr lang="en-IN"/>
          </a:p>
        </p:txBody>
      </p:sp>
    </p:spTree>
    <p:extLst>
      <p:ext uri="{BB962C8B-B14F-4D97-AF65-F5344CB8AC3E}">
        <p14:creationId xmlns:p14="http://schemas.microsoft.com/office/powerpoint/2010/main" val="21474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637FB-D99A-4E5E-B1A8-1C9D26DA1D56}"/>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dirty="0"/>
              <a:t>Experimental Details as given by Yesilli 2019  </a:t>
            </a:r>
            <a:endParaRPr lang="en-US" sz="7200" kern="1200" dirty="0">
              <a:solidFill>
                <a:schemeClr val="tx1"/>
              </a:solidFill>
              <a:latin typeface="+mj-lt"/>
              <a:ea typeface="+mj-ea"/>
              <a:cs typeface="+mj-cs"/>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CD8A87C-E121-4684-9853-920C9FF93076}"/>
              </a:ext>
            </a:extLst>
          </p:cNvPr>
          <p:cNvSpPr txBox="1"/>
          <p:nvPr/>
        </p:nvSpPr>
        <p:spPr>
          <a:xfrm>
            <a:off x="1310639" y="5596782"/>
            <a:ext cx="9570720" cy="646331"/>
          </a:xfrm>
          <a:prstGeom prst="rect">
            <a:avLst/>
          </a:prstGeom>
          <a:noFill/>
        </p:spPr>
        <p:txBody>
          <a:bodyPr wrap="square" rtlCol="0">
            <a:spAutoFit/>
          </a:bodyPr>
          <a:lstStyle/>
          <a:p>
            <a:pPr algn="just"/>
            <a:r>
              <a:rPr lang="en-US" dirty="0"/>
              <a:t>Yesilli MC, Khasawneh FA, Otto A. Chatter Detection in Turning Using Machine Learning and Similarity Measures of Time Series via Dynamic Time Warping. arXiv:1908.01678v1 [</a:t>
            </a:r>
            <a:r>
              <a:rPr lang="en-US" dirty="0" err="1"/>
              <a:t>eess.SP</a:t>
            </a:r>
            <a:r>
              <a:rPr lang="en-US" dirty="0"/>
              <a:t>]. 2019.</a:t>
            </a:r>
            <a:endParaRPr lang="en-IN" dirty="0"/>
          </a:p>
        </p:txBody>
      </p:sp>
      <p:sp>
        <p:nvSpPr>
          <p:cNvPr id="4" name="Slide Number Placeholder 3">
            <a:extLst>
              <a:ext uri="{FF2B5EF4-FFF2-40B4-BE49-F238E27FC236}">
                <a16:creationId xmlns:a16="http://schemas.microsoft.com/office/drawing/2014/main" id="{AD6C0B6C-D728-4685-A1CD-3A2A7BA63850}"/>
              </a:ext>
            </a:extLst>
          </p:cNvPr>
          <p:cNvSpPr>
            <a:spLocks noGrp="1"/>
          </p:cNvSpPr>
          <p:nvPr>
            <p:ph type="sldNum" sz="quarter" idx="12"/>
          </p:nvPr>
        </p:nvSpPr>
        <p:spPr/>
        <p:txBody>
          <a:bodyPr/>
          <a:lstStyle/>
          <a:p>
            <a:fld id="{6756410F-FE72-4E06-92A0-9143AB9F115C}" type="slidenum">
              <a:rPr lang="en-IN" smtClean="0"/>
              <a:t>15</a:t>
            </a:fld>
            <a:endParaRPr lang="en-IN"/>
          </a:p>
        </p:txBody>
      </p:sp>
    </p:spTree>
    <p:extLst>
      <p:ext uri="{BB962C8B-B14F-4D97-AF65-F5344CB8AC3E}">
        <p14:creationId xmlns:p14="http://schemas.microsoft.com/office/powerpoint/2010/main" val="180785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D8C1A3-612D-44B8-82F4-CFCDD34F9A67}"/>
              </a:ext>
            </a:extLst>
          </p:cNvPr>
          <p:cNvSpPr txBox="1"/>
          <p:nvPr/>
        </p:nvSpPr>
        <p:spPr>
          <a:xfrm>
            <a:off x="523982" y="2313523"/>
            <a:ext cx="4130211" cy="2523768"/>
          </a:xfrm>
          <a:prstGeom prst="rect">
            <a:avLst/>
          </a:prstGeom>
          <a:solidFill>
            <a:schemeClr val="bg1">
              <a:lumMod val="95000"/>
            </a:schemeClr>
          </a:solidFill>
          <a:ln w="12700">
            <a:solidFill>
              <a:schemeClr val="tx1"/>
            </a:solidFill>
          </a:ln>
        </p:spPr>
        <p:txBody>
          <a:bodyPr wrap="square" rtlCol="0">
            <a:spAutoFit/>
          </a:bodyPr>
          <a:lstStyle/>
          <a:p>
            <a:pPr marL="285750" indent="-285750">
              <a:buFont typeface="Arial" panose="020B0604020202020204" pitchFamily="34" charset="0"/>
              <a:buChar char="•"/>
            </a:pPr>
            <a:r>
              <a:rPr lang="en-IN" sz="2000" dirty="0" err="1"/>
              <a:t>Clausing-Gamet</a:t>
            </a:r>
            <a:r>
              <a:rPr lang="en-IN" sz="2000" dirty="0"/>
              <a:t> 33 cm (13 inch) engine lathe</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US" sz="2000" dirty="0"/>
              <a:t>0.04 cm (0.015 inch) radius Titanium nitride coated insert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IN" sz="2000" dirty="0"/>
              <a:t>S10R-SCLCR3S boring bar</a:t>
            </a:r>
          </a:p>
          <a:p>
            <a:endParaRPr lang="en-IN" dirty="0"/>
          </a:p>
        </p:txBody>
      </p:sp>
      <p:sp>
        <p:nvSpPr>
          <p:cNvPr id="3" name="TextBox 2">
            <a:extLst>
              <a:ext uri="{FF2B5EF4-FFF2-40B4-BE49-F238E27FC236}">
                <a16:creationId xmlns:a16="http://schemas.microsoft.com/office/drawing/2014/main" id="{A0F2B5F4-94E1-41E3-8AC3-EAA7DA119249}"/>
              </a:ext>
            </a:extLst>
          </p:cNvPr>
          <p:cNvSpPr txBox="1"/>
          <p:nvPr/>
        </p:nvSpPr>
        <p:spPr>
          <a:xfrm>
            <a:off x="523982" y="595363"/>
            <a:ext cx="6801492" cy="769441"/>
          </a:xfrm>
          <a:prstGeom prst="rect">
            <a:avLst/>
          </a:prstGeom>
          <a:noFill/>
        </p:spPr>
        <p:txBody>
          <a:bodyPr wrap="square" rtlCol="0">
            <a:spAutoFit/>
          </a:bodyPr>
          <a:lstStyle/>
          <a:p>
            <a:r>
              <a:rPr lang="en-IN" sz="4400" dirty="0">
                <a:latin typeface="+mj-lt"/>
              </a:rPr>
              <a:t>Experimental Setup</a:t>
            </a:r>
          </a:p>
        </p:txBody>
      </p:sp>
      <p:pic>
        <p:nvPicPr>
          <p:cNvPr id="5" name="Picture 4" descr="A screenshot of a computer&#10;&#10;Description automatically generated with medium confidence">
            <a:extLst>
              <a:ext uri="{FF2B5EF4-FFF2-40B4-BE49-F238E27FC236}">
                <a16:creationId xmlns:a16="http://schemas.microsoft.com/office/drawing/2014/main" id="{0BD5A730-A252-4734-B888-A8E39E7545C0}"/>
              </a:ext>
            </a:extLst>
          </p:cNvPr>
          <p:cNvPicPr>
            <a:picLocks noChangeAspect="1"/>
          </p:cNvPicPr>
          <p:nvPr/>
        </p:nvPicPr>
        <p:blipFill rotWithShape="1">
          <a:blip r:embed="rId2">
            <a:extLst>
              <a:ext uri="{28A0092B-C50C-407E-A947-70E740481C1C}">
                <a14:useLocalDpi xmlns:a14="http://schemas.microsoft.com/office/drawing/2010/main" val="0"/>
              </a:ext>
            </a:extLst>
          </a:blip>
          <a:srcRect l="15927" t="23820" r="18343" b="9963"/>
          <a:stretch/>
        </p:blipFill>
        <p:spPr>
          <a:xfrm>
            <a:off x="4654193" y="1304818"/>
            <a:ext cx="7366571" cy="4541178"/>
          </a:xfrm>
          <a:prstGeom prst="rect">
            <a:avLst/>
          </a:prstGeom>
        </p:spPr>
      </p:pic>
      <p:sp>
        <p:nvSpPr>
          <p:cNvPr id="4" name="Slide Number Placeholder 3">
            <a:extLst>
              <a:ext uri="{FF2B5EF4-FFF2-40B4-BE49-F238E27FC236}">
                <a16:creationId xmlns:a16="http://schemas.microsoft.com/office/drawing/2014/main" id="{C6315EE2-4C44-4613-8666-C8A939FD3637}"/>
              </a:ext>
            </a:extLst>
          </p:cNvPr>
          <p:cNvSpPr>
            <a:spLocks noGrp="1"/>
          </p:cNvSpPr>
          <p:nvPr>
            <p:ph type="sldNum" sz="quarter" idx="12"/>
          </p:nvPr>
        </p:nvSpPr>
        <p:spPr/>
        <p:txBody>
          <a:bodyPr/>
          <a:lstStyle/>
          <a:p>
            <a:fld id="{6756410F-FE72-4E06-92A0-9143AB9F115C}" type="slidenum">
              <a:rPr lang="en-IN" smtClean="0"/>
              <a:t>16</a:t>
            </a:fld>
            <a:endParaRPr lang="en-IN"/>
          </a:p>
        </p:txBody>
      </p:sp>
    </p:spTree>
    <p:extLst>
      <p:ext uri="{BB962C8B-B14F-4D97-AF65-F5344CB8AC3E}">
        <p14:creationId xmlns:p14="http://schemas.microsoft.com/office/powerpoint/2010/main" val="856208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84DCB-CF6E-499E-A310-33DB1C63928F}"/>
              </a:ext>
            </a:extLst>
          </p:cNvPr>
          <p:cNvSpPr>
            <a:spLocks noGrp="1"/>
          </p:cNvSpPr>
          <p:nvPr>
            <p:ph type="title"/>
          </p:nvPr>
        </p:nvSpPr>
        <p:spPr/>
        <p:txBody>
          <a:bodyPr/>
          <a:lstStyle/>
          <a:p>
            <a:r>
              <a:rPr lang="en-IN" dirty="0"/>
              <a:t>Sensors used</a:t>
            </a:r>
          </a:p>
        </p:txBody>
      </p:sp>
      <p:sp>
        <p:nvSpPr>
          <p:cNvPr id="3" name="Content Placeholder 2">
            <a:extLst>
              <a:ext uri="{FF2B5EF4-FFF2-40B4-BE49-F238E27FC236}">
                <a16:creationId xmlns:a16="http://schemas.microsoft.com/office/drawing/2014/main" id="{E90DAE6E-5D9D-4732-80BD-6F38894CAF15}"/>
              </a:ext>
            </a:extLst>
          </p:cNvPr>
          <p:cNvSpPr>
            <a:spLocks noGrp="1"/>
          </p:cNvSpPr>
          <p:nvPr>
            <p:ph idx="1"/>
          </p:nvPr>
        </p:nvSpPr>
        <p:spPr>
          <a:solidFill>
            <a:schemeClr val="bg1">
              <a:lumMod val="95000"/>
            </a:schemeClr>
          </a:solidFill>
          <a:ln w="12700">
            <a:solidFill>
              <a:schemeClr val="tx1"/>
            </a:solidFill>
          </a:ln>
        </p:spPr>
        <p:txBody>
          <a:bodyPr/>
          <a:lstStyle/>
          <a:p>
            <a:r>
              <a:rPr lang="en-IN" dirty="0"/>
              <a:t>Two PCB 352B10 uniaxial accelerometers</a:t>
            </a:r>
          </a:p>
          <a:p>
            <a:r>
              <a:rPr lang="en-IN" dirty="0"/>
              <a:t>One PCB 356B11 triaxial accelerometer</a:t>
            </a:r>
          </a:p>
          <a:p>
            <a:r>
              <a:rPr lang="en-IN" dirty="0"/>
              <a:t>One PCB 130E20 microphone</a:t>
            </a:r>
          </a:p>
          <a:p>
            <a:r>
              <a:rPr lang="en-IN" dirty="0"/>
              <a:t>Terahertz LT880 laser tachometer</a:t>
            </a:r>
          </a:p>
          <a:p>
            <a:endParaRPr lang="en-IN" dirty="0"/>
          </a:p>
        </p:txBody>
      </p:sp>
      <p:sp>
        <p:nvSpPr>
          <p:cNvPr id="4" name="Slide Number Placeholder 3">
            <a:extLst>
              <a:ext uri="{FF2B5EF4-FFF2-40B4-BE49-F238E27FC236}">
                <a16:creationId xmlns:a16="http://schemas.microsoft.com/office/drawing/2014/main" id="{A8633285-EE3E-468E-B973-D598200EA31F}"/>
              </a:ext>
            </a:extLst>
          </p:cNvPr>
          <p:cNvSpPr>
            <a:spLocks noGrp="1"/>
          </p:cNvSpPr>
          <p:nvPr>
            <p:ph type="sldNum" sz="quarter" idx="12"/>
          </p:nvPr>
        </p:nvSpPr>
        <p:spPr/>
        <p:txBody>
          <a:bodyPr/>
          <a:lstStyle/>
          <a:p>
            <a:fld id="{6756410F-FE72-4E06-92A0-9143AB9F115C}" type="slidenum">
              <a:rPr lang="en-IN" smtClean="0"/>
              <a:t>17</a:t>
            </a:fld>
            <a:endParaRPr lang="en-IN"/>
          </a:p>
        </p:txBody>
      </p:sp>
    </p:spTree>
    <p:extLst>
      <p:ext uri="{BB962C8B-B14F-4D97-AF65-F5344CB8AC3E}">
        <p14:creationId xmlns:p14="http://schemas.microsoft.com/office/powerpoint/2010/main" val="4266802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6003-89F6-40D6-A5B2-3C0C3338DBB5}"/>
              </a:ext>
            </a:extLst>
          </p:cNvPr>
          <p:cNvSpPr>
            <a:spLocks noGrp="1"/>
          </p:cNvSpPr>
          <p:nvPr>
            <p:ph type="title"/>
          </p:nvPr>
        </p:nvSpPr>
        <p:spPr/>
        <p:txBody>
          <a:bodyPr/>
          <a:lstStyle/>
          <a:p>
            <a:r>
              <a:rPr lang="en-IN" dirty="0" err="1"/>
              <a:t>Preprocessing</a:t>
            </a:r>
            <a:r>
              <a:rPr lang="en-IN" dirty="0"/>
              <a:t> of experimental data</a:t>
            </a:r>
          </a:p>
        </p:txBody>
      </p:sp>
      <p:graphicFrame>
        <p:nvGraphicFramePr>
          <p:cNvPr id="4" name="Content Placeholder 3">
            <a:extLst>
              <a:ext uri="{FF2B5EF4-FFF2-40B4-BE49-F238E27FC236}">
                <a16:creationId xmlns:a16="http://schemas.microsoft.com/office/drawing/2014/main" id="{732BC127-E613-46BA-84A0-8C31F857159E}"/>
              </a:ext>
            </a:extLst>
          </p:cNvPr>
          <p:cNvGraphicFramePr>
            <a:graphicFrameLocks noGrp="1"/>
          </p:cNvGraphicFramePr>
          <p:nvPr>
            <p:ph idx="1"/>
            <p:extLst>
              <p:ext uri="{D42A27DB-BD31-4B8C-83A1-F6EECF244321}">
                <p14:modId xmlns:p14="http://schemas.microsoft.com/office/powerpoint/2010/main" val="18299295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E2CB4F4-CE22-4A42-A56D-5668BBA9A7BA}"/>
              </a:ext>
            </a:extLst>
          </p:cNvPr>
          <p:cNvSpPr>
            <a:spLocks noGrp="1"/>
          </p:cNvSpPr>
          <p:nvPr>
            <p:ph type="sldNum" sz="quarter" idx="12"/>
          </p:nvPr>
        </p:nvSpPr>
        <p:spPr/>
        <p:txBody>
          <a:bodyPr/>
          <a:lstStyle/>
          <a:p>
            <a:fld id="{6756410F-FE72-4E06-92A0-9143AB9F115C}" type="slidenum">
              <a:rPr lang="en-IN" smtClean="0"/>
              <a:t>18</a:t>
            </a:fld>
            <a:endParaRPr lang="en-IN"/>
          </a:p>
        </p:txBody>
      </p:sp>
    </p:spTree>
    <p:extLst>
      <p:ext uri="{BB962C8B-B14F-4D97-AF65-F5344CB8AC3E}">
        <p14:creationId xmlns:p14="http://schemas.microsoft.com/office/powerpoint/2010/main" val="147087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0FD4-BC38-44C5-9217-23F21E88FC5F}"/>
              </a:ext>
            </a:extLst>
          </p:cNvPr>
          <p:cNvSpPr>
            <a:spLocks noGrp="1"/>
          </p:cNvSpPr>
          <p:nvPr>
            <p:ph type="title"/>
          </p:nvPr>
        </p:nvSpPr>
        <p:spPr>
          <a:xfrm>
            <a:off x="838200" y="252110"/>
            <a:ext cx="10515600" cy="1325563"/>
          </a:xfrm>
        </p:spPr>
        <p:txBody>
          <a:bodyPr/>
          <a:lstStyle/>
          <a:p>
            <a:r>
              <a:rPr lang="en-IN" dirty="0"/>
              <a:t>Data Tagging</a:t>
            </a:r>
          </a:p>
        </p:txBody>
      </p:sp>
      <p:graphicFrame>
        <p:nvGraphicFramePr>
          <p:cNvPr id="6" name="Table 6">
            <a:extLst>
              <a:ext uri="{FF2B5EF4-FFF2-40B4-BE49-F238E27FC236}">
                <a16:creationId xmlns:a16="http://schemas.microsoft.com/office/drawing/2014/main" id="{D2EE0F3C-4541-4251-AC19-76AA81E8E0FA}"/>
              </a:ext>
            </a:extLst>
          </p:cNvPr>
          <p:cNvGraphicFramePr>
            <a:graphicFrameLocks noGrp="1"/>
          </p:cNvGraphicFramePr>
          <p:nvPr>
            <p:ph idx="1"/>
            <p:extLst>
              <p:ext uri="{D42A27DB-BD31-4B8C-83A1-F6EECF244321}">
                <p14:modId xmlns:p14="http://schemas.microsoft.com/office/powerpoint/2010/main" val="3113834767"/>
              </p:ext>
            </p:extLst>
          </p:nvPr>
        </p:nvGraphicFramePr>
        <p:xfrm>
          <a:off x="838200" y="1825625"/>
          <a:ext cx="10515600" cy="3001728"/>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61882015"/>
                    </a:ext>
                  </a:extLst>
                </a:gridCol>
                <a:gridCol w="2628900">
                  <a:extLst>
                    <a:ext uri="{9D8B030D-6E8A-4147-A177-3AD203B41FA5}">
                      <a16:colId xmlns:a16="http://schemas.microsoft.com/office/drawing/2014/main" val="3215246784"/>
                    </a:ext>
                  </a:extLst>
                </a:gridCol>
                <a:gridCol w="2628900">
                  <a:extLst>
                    <a:ext uri="{9D8B030D-6E8A-4147-A177-3AD203B41FA5}">
                      <a16:colId xmlns:a16="http://schemas.microsoft.com/office/drawing/2014/main" val="8039550"/>
                    </a:ext>
                  </a:extLst>
                </a:gridCol>
                <a:gridCol w="2628900">
                  <a:extLst>
                    <a:ext uri="{9D8B030D-6E8A-4147-A177-3AD203B41FA5}">
                      <a16:colId xmlns:a16="http://schemas.microsoft.com/office/drawing/2014/main" val="758727597"/>
                    </a:ext>
                  </a:extLst>
                </a:gridCol>
              </a:tblGrid>
              <a:tr h="536901">
                <a:tc>
                  <a:txBody>
                    <a:bodyPr/>
                    <a:lstStyle/>
                    <a:p>
                      <a:endParaRPr lang="en-IN" dirty="0"/>
                    </a:p>
                  </a:txBody>
                  <a:tcPr/>
                </a:tc>
                <a:tc>
                  <a:txBody>
                    <a:bodyPr/>
                    <a:lstStyle/>
                    <a:p>
                      <a:r>
                        <a:rPr lang="en-IN" dirty="0"/>
                        <a:t>Chatter</a:t>
                      </a:r>
                    </a:p>
                  </a:txBody>
                  <a:tcPr/>
                </a:tc>
                <a:tc>
                  <a:txBody>
                    <a:bodyPr/>
                    <a:lstStyle/>
                    <a:p>
                      <a:r>
                        <a:rPr lang="en-IN" dirty="0"/>
                        <a:t>Mild Chatter</a:t>
                      </a:r>
                    </a:p>
                  </a:txBody>
                  <a:tcPr/>
                </a:tc>
                <a:tc>
                  <a:txBody>
                    <a:bodyPr/>
                    <a:lstStyle/>
                    <a:p>
                      <a:r>
                        <a:rPr lang="en-IN" dirty="0"/>
                        <a:t>Stable (Chatter - free)</a:t>
                      </a:r>
                    </a:p>
                  </a:txBody>
                  <a:tcPr/>
                </a:tc>
                <a:extLst>
                  <a:ext uri="{0D108BD9-81ED-4DB2-BD59-A6C34878D82A}">
                    <a16:rowId xmlns:a16="http://schemas.microsoft.com/office/drawing/2014/main" val="1106222933"/>
                  </a:ext>
                </a:extLst>
              </a:tr>
              <a:tr h="1140962">
                <a:tc>
                  <a:txBody>
                    <a:bodyPr/>
                    <a:lstStyle/>
                    <a:p>
                      <a:r>
                        <a:rPr lang="en-IN" dirty="0"/>
                        <a:t>Time domain feature (Acceleration amplitude)</a:t>
                      </a:r>
                    </a:p>
                  </a:txBody>
                  <a:tcPr/>
                </a:tc>
                <a:tc>
                  <a:txBody>
                    <a:bodyPr/>
                    <a:lstStyle/>
                    <a:p>
                      <a:r>
                        <a:rPr lang="en-IN" dirty="0"/>
                        <a:t>High</a:t>
                      </a:r>
                    </a:p>
                  </a:txBody>
                  <a:tcPr/>
                </a:tc>
                <a:tc>
                  <a:txBody>
                    <a:bodyPr/>
                    <a:lstStyle/>
                    <a:p>
                      <a:r>
                        <a:rPr lang="en-IN" dirty="0"/>
                        <a:t>Low</a:t>
                      </a:r>
                    </a:p>
                  </a:txBody>
                  <a:tcPr/>
                </a:tc>
                <a:tc>
                  <a:txBody>
                    <a:bodyPr/>
                    <a:lstStyle/>
                    <a:p>
                      <a:r>
                        <a:rPr lang="en-IN" dirty="0"/>
                        <a:t>Low</a:t>
                      </a:r>
                    </a:p>
                  </a:txBody>
                  <a:tcPr/>
                </a:tc>
                <a:extLst>
                  <a:ext uri="{0D108BD9-81ED-4DB2-BD59-A6C34878D82A}">
                    <a16:rowId xmlns:a16="http://schemas.microsoft.com/office/drawing/2014/main" val="3906437525"/>
                  </a:ext>
                </a:extLst>
              </a:tr>
              <a:tr h="1323865">
                <a:tc>
                  <a:txBody>
                    <a:bodyPr/>
                    <a:lstStyle/>
                    <a:p>
                      <a:r>
                        <a:rPr lang="en-IN" dirty="0"/>
                        <a:t>Frequency domain feature (amplitude for frequency below 5 kHz)</a:t>
                      </a:r>
                    </a:p>
                  </a:txBody>
                  <a:tcPr/>
                </a:tc>
                <a:tc>
                  <a:txBody>
                    <a:bodyPr/>
                    <a:lstStyle/>
                    <a:p>
                      <a:r>
                        <a:rPr lang="en-IN" dirty="0"/>
                        <a:t>High</a:t>
                      </a:r>
                    </a:p>
                  </a:txBody>
                  <a:tcPr/>
                </a:tc>
                <a:tc>
                  <a:txBody>
                    <a:bodyPr/>
                    <a:lstStyle/>
                    <a:p>
                      <a:r>
                        <a:rPr lang="en-IN" dirty="0"/>
                        <a:t>High</a:t>
                      </a:r>
                    </a:p>
                  </a:txBody>
                  <a:tcPr/>
                </a:tc>
                <a:tc>
                  <a:txBody>
                    <a:bodyPr/>
                    <a:lstStyle/>
                    <a:p>
                      <a:r>
                        <a:rPr lang="en-IN" dirty="0"/>
                        <a:t>Low</a:t>
                      </a:r>
                    </a:p>
                  </a:txBody>
                  <a:tcPr/>
                </a:tc>
                <a:extLst>
                  <a:ext uri="{0D108BD9-81ED-4DB2-BD59-A6C34878D82A}">
                    <a16:rowId xmlns:a16="http://schemas.microsoft.com/office/drawing/2014/main" val="630450228"/>
                  </a:ext>
                </a:extLst>
              </a:tr>
            </a:tbl>
          </a:graphicData>
        </a:graphic>
      </p:graphicFrame>
      <p:sp>
        <p:nvSpPr>
          <p:cNvPr id="3" name="Slide Number Placeholder 2">
            <a:extLst>
              <a:ext uri="{FF2B5EF4-FFF2-40B4-BE49-F238E27FC236}">
                <a16:creationId xmlns:a16="http://schemas.microsoft.com/office/drawing/2014/main" id="{058E1BA7-1AB7-4790-9045-431206375F40}"/>
              </a:ext>
            </a:extLst>
          </p:cNvPr>
          <p:cNvSpPr>
            <a:spLocks noGrp="1"/>
          </p:cNvSpPr>
          <p:nvPr>
            <p:ph type="sldNum" sz="quarter" idx="12"/>
          </p:nvPr>
        </p:nvSpPr>
        <p:spPr/>
        <p:txBody>
          <a:bodyPr/>
          <a:lstStyle/>
          <a:p>
            <a:fld id="{6756410F-FE72-4E06-92A0-9143AB9F115C}" type="slidenum">
              <a:rPr lang="en-IN" smtClean="0"/>
              <a:t>19</a:t>
            </a:fld>
            <a:endParaRPr lang="en-IN"/>
          </a:p>
        </p:txBody>
      </p:sp>
    </p:spTree>
    <p:extLst>
      <p:ext uri="{BB962C8B-B14F-4D97-AF65-F5344CB8AC3E}">
        <p14:creationId xmlns:p14="http://schemas.microsoft.com/office/powerpoint/2010/main" val="3041854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87DE-726A-4DE2-A3DA-1F18F29824E2}"/>
              </a:ext>
            </a:extLst>
          </p:cNvPr>
          <p:cNvSpPr>
            <a:spLocks noGrp="1"/>
          </p:cNvSpPr>
          <p:nvPr>
            <p:ph type="title"/>
          </p:nvPr>
        </p:nvSpPr>
        <p:spPr>
          <a:xfrm>
            <a:off x="838200" y="355794"/>
            <a:ext cx="10515600" cy="1325563"/>
          </a:xfrm>
        </p:spPr>
        <p:txBody>
          <a:bodyPr/>
          <a:lstStyle/>
          <a:p>
            <a:r>
              <a:rPr lang="en-US" dirty="0">
                <a:solidFill>
                  <a:schemeClr val="accent1">
                    <a:lumMod val="50000"/>
                  </a:schemeClr>
                </a:solidFill>
                <a:sym typeface="Fira Sans Extra Condensed Black"/>
              </a:rPr>
              <a:t>Overview of the Research Work</a:t>
            </a:r>
            <a:endParaRPr lang="en-IN" dirty="0">
              <a:solidFill>
                <a:schemeClr val="accent1">
                  <a:lumMod val="50000"/>
                </a:schemeClr>
              </a:solidFill>
            </a:endParaRPr>
          </a:p>
        </p:txBody>
      </p:sp>
      <p:sp>
        <p:nvSpPr>
          <p:cNvPr id="3" name="Text Placeholder 2">
            <a:extLst>
              <a:ext uri="{FF2B5EF4-FFF2-40B4-BE49-F238E27FC236}">
                <a16:creationId xmlns:a16="http://schemas.microsoft.com/office/drawing/2014/main" id="{D37A7C33-373B-4B67-B9C4-3DD871955150}"/>
              </a:ext>
            </a:extLst>
          </p:cNvPr>
          <p:cNvSpPr>
            <a:spLocks noGrp="1"/>
          </p:cNvSpPr>
          <p:nvPr>
            <p:ph type="body" idx="1"/>
          </p:nvPr>
        </p:nvSpPr>
        <p:spPr>
          <a:solidFill>
            <a:schemeClr val="bg1">
              <a:lumMod val="95000"/>
            </a:schemeClr>
          </a:solidFill>
          <a:ln w="12700">
            <a:solidFill>
              <a:schemeClr val="tx1"/>
            </a:solidFill>
          </a:ln>
        </p:spPr>
        <p:txBody>
          <a:bodyPr/>
          <a:lstStyle/>
          <a:p>
            <a:pPr marL="0" indent="0">
              <a:lnSpc>
                <a:spcPct val="100000"/>
              </a:lnSpc>
              <a:spcBef>
                <a:spcPts val="0"/>
              </a:spcBef>
              <a:buClr>
                <a:srgbClr val="0070C0"/>
              </a:buClr>
              <a:buSzPts val="4800"/>
              <a:buNone/>
            </a:pPr>
            <a:r>
              <a:rPr lang="en-US" sz="2000" dirty="0">
                <a:solidFill>
                  <a:schemeClr val="accent1">
                    <a:lumMod val="50000"/>
                  </a:schemeClr>
                </a:solidFill>
                <a:ea typeface="Fira Sans Extra Condensed Black"/>
                <a:cs typeface="Fira Sans Extra Condensed Black"/>
                <a:sym typeface="Fira Sans Extra Condensed Black"/>
              </a:rPr>
              <a:t>Our research group is focusing on Condition Based Maintenance (CBM).</a:t>
            </a:r>
          </a:p>
          <a:p>
            <a:pPr marL="0" indent="0">
              <a:lnSpc>
                <a:spcPct val="100000"/>
              </a:lnSpc>
              <a:spcBef>
                <a:spcPts val="0"/>
              </a:spcBef>
              <a:buClr>
                <a:srgbClr val="0070C0"/>
              </a:buClr>
              <a:buSzPts val="4800"/>
              <a:buNone/>
            </a:pPr>
            <a:endParaRPr lang="en-US" sz="20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000" dirty="0">
                <a:solidFill>
                  <a:schemeClr val="accent1">
                    <a:lumMod val="50000"/>
                  </a:schemeClr>
                </a:solidFill>
                <a:ea typeface="Fira Sans Extra Condensed Black"/>
                <a:cs typeface="Fira Sans Extra Condensed Black"/>
                <a:sym typeface="Fira Sans Extra Condensed Black"/>
              </a:rPr>
              <a:t>Work on Tool Wear prediction using Data driven method is running on parallel.</a:t>
            </a:r>
          </a:p>
          <a:p>
            <a:pPr marL="0" indent="0">
              <a:lnSpc>
                <a:spcPct val="100000"/>
              </a:lnSpc>
              <a:spcBef>
                <a:spcPts val="0"/>
              </a:spcBef>
              <a:buClr>
                <a:srgbClr val="0070C0"/>
              </a:buClr>
              <a:buSzPts val="4800"/>
              <a:buNone/>
            </a:pPr>
            <a:endParaRPr lang="en-US" sz="20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000" dirty="0">
                <a:solidFill>
                  <a:schemeClr val="accent1">
                    <a:lumMod val="50000"/>
                  </a:schemeClr>
                </a:solidFill>
                <a:ea typeface="Fira Sans Extra Condensed Black"/>
                <a:cs typeface="Fira Sans Extra Condensed Black"/>
                <a:sym typeface="Fira Sans Extra Condensed Black"/>
              </a:rPr>
              <a:t>This Work focuses on Anomaly Detection.</a:t>
            </a:r>
          </a:p>
          <a:p>
            <a:pPr marL="0" indent="0">
              <a:lnSpc>
                <a:spcPct val="100000"/>
              </a:lnSpc>
              <a:spcBef>
                <a:spcPts val="0"/>
              </a:spcBef>
              <a:buClr>
                <a:srgbClr val="0070C0"/>
              </a:buClr>
              <a:buSzPts val="4800"/>
              <a:buNone/>
            </a:pPr>
            <a:endParaRPr lang="en-US" sz="20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000" dirty="0">
                <a:solidFill>
                  <a:schemeClr val="accent1">
                    <a:lumMod val="50000"/>
                  </a:schemeClr>
                </a:solidFill>
                <a:ea typeface="Fira Sans Extra Condensed Black"/>
                <a:cs typeface="Fira Sans Extra Condensed Black"/>
                <a:sym typeface="Fira Sans Extra Condensed Black"/>
              </a:rPr>
              <a:t>Anomaly Detection is a preliminary step in CBM flow.</a:t>
            </a:r>
          </a:p>
          <a:p>
            <a:pPr marL="0" indent="0">
              <a:lnSpc>
                <a:spcPct val="100000"/>
              </a:lnSpc>
              <a:spcBef>
                <a:spcPts val="0"/>
              </a:spcBef>
              <a:buClr>
                <a:srgbClr val="0070C0"/>
              </a:buClr>
              <a:buSzPts val="4800"/>
              <a:buNone/>
            </a:pPr>
            <a:endParaRPr lang="en-US" sz="20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000" dirty="0">
                <a:solidFill>
                  <a:schemeClr val="accent1">
                    <a:lumMod val="50000"/>
                  </a:schemeClr>
                </a:solidFill>
                <a:ea typeface="Fira Sans Extra Condensed Black"/>
                <a:cs typeface="Fira Sans Extra Condensed Black"/>
                <a:sym typeface="Fira Sans Extra Condensed Black"/>
              </a:rPr>
              <a:t>Undetected anomaly may lead to an unexpected downtime which is expensive in terms of time and money.</a:t>
            </a:r>
          </a:p>
          <a:p>
            <a:pPr marL="0" indent="0">
              <a:lnSpc>
                <a:spcPct val="100000"/>
              </a:lnSpc>
              <a:spcBef>
                <a:spcPts val="0"/>
              </a:spcBef>
              <a:buClr>
                <a:srgbClr val="0070C0"/>
              </a:buClr>
              <a:buSzPts val="4800"/>
              <a:buNone/>
            </a:pPr>
            <a:endParaRPr lang="en-US" sz="20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000" dirty="0">
                <a:solidFill>
                  <a:schemeClr val="accent1">
                    <a:lumMod val="50000"/>
                  </a:schemeClr>
                </a:solidFill>
                <a:ea typeface="Fira Sans Extra Condensed Black"/>
                <a:cs typeface="Fira Sans Extra Condensed Black"/>
                <a:sym typeface="Fira Sans Extra Condensed Black"/>
              </a:rPr>
              <a:t>As a part of this work we chose to work on chatter which is the safest of all anomalies proposed for simulation.</a:t>
            </a:r>
          </a:p>
          <a:p>
            <a:pPr marL="0" indent="0">
              <a:lnSpc>
                <a:spcPct val="100000"/>
              </a:lnSpc>
              <a:spcBef>
                <a:spcPts val="0"/>
              </a:spcBef>
              <a:buClr>
                <a:srgbClr val="0070C0"/>
              </a:buClr>
              <a:buSzPts val="4800"/>
              <a:buNone/>
            </a:pPr>
            <a:endParaRPr lang="en-US" sz="20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endParaRPr lang="en-US" sz="2000" dirty="0">
              <a:solidFill>
                <a:schemeClr val="accent1">
                  <a:lumMod val="50000"/>
                </a:schemeClr>
              </a:solidFill>
              <a:ea typeface="Fira Sans Extra Condensed Black"/>
              <a:cs typeface="Fira Sans Extra Condensed Black"/>
              <a:sym typeface="Fira Sans Extra Condensed Black"/>
            </a:endParaRPr>
          </a:p>
        </p:txBody>
      </p:sp>
      <p:sp>
        <p:nvSpPr>
          <p:cNvPr id="4" name="Date Placeholder 3">
            <a:extLst>
              <a:ext uri="{FF2B5EF4-FFF2-40B4-BE49-F238E27FC236}">
                <a16:creationId xmlns:a16="http://schemas.microsoft.com/office/drawing/2014/main" id="{06813F84-3F5D-42BB-A389-D63C4EF2CE8E}"/>
              </a:ext>
            </a:extLst>
          </p:cNvPr>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A4BFD5A-BDE0-47F3-9B0E-50DD0AAA1BFF}" type="datetime1">
              <a:rPr kumimoji="0" lang="en-US" sz="1200" b="0" i="0" u="none" strike="noStrike" kern="0" cap="none" spc="0" normalizeH="0" baseline="0" noProof="0" smtClean="0">
                <a:ln>
                  <a:noFill/>
                </a:ln>
                <a:solidFill>
                  <a:srgbClr val="888888"/>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6/30/2021</a:t>
            </a:fld>
            <a:endParaRPr kumimoji="0" lang="en-US" sz="1200" b="0" i="0" u="none" strike="noStrike" kern="0" cap="none" spc="0" normalizeH="0" baseline="0" noProof="0" dirty="0">
              <a:ln>
                <a:noFill/>
              </a:ln>
              <a:solidFill>
                <a:srgbClr val="888888"/>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9AADE59D-796C-491C-8B57-5B0E8669CF78}"/>
              </a:ext>
            </a:extLst>
          </p:cNvPr>
          <p:cNvSpPr>
            <a:spLocks noGrp="1"/>
          </p:cNvSpPr>
          <p:nvPr>
            <p:ph type="ft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200" b="0" i="0" u="none" strike="noStrike" kern="0" cap="none" spc="0" normalizeH="0" baseline="0" noProof="0">
                <a:ln>
                  <a:noFill/>
                </a:ln>
                <a:solidFill>
                  <a:srgbClr val="888888"/>
                </a:solidFill>
                <a:effectLst/>
                <a:uLnTx/>
                <a:uFillTx/>
                <a:latin typeface="Calibri"/>
                <a:cs typeface="Calibri"/>
                <a:sym typeface="Calibri"/>
              </a:rPr>
              <a:t>Raghuraman Seshadri, M.Tech Smart Mfg. IISc Bangalore</a:t>
            </a:r>
            <a:endParaRPr kumimoji="0" lang="en-IN" sz="1200" b="0" i="0" u="none" strike="noStrike" kern="0" cap="none" spc="0" normalizeH="0" baseline="0" noProof="0" dirty="0">
              <a:ln>
                <a:noFill/>
              </a:ln>
              <a:solidFill>
                <a:srgbClr val="888888"/>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5D5032DB-B877-4C4D-BADE-55FE858A2E6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200" b="0" i="0" u="none" strike="noStrike" kern="0" cap="none" spc="0" normalizeH="0" baseline="0" noProof="0" dirty="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5312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6F9C-E3B8-4B4A-BFD9-80A388D44371}"/>
              </a:ext>
            </a:extLst>
          </p:cNvPr>
          <p:cNvSpPr>
            <a:spLocks noGrp="1"/>
          </p:cNvSpPr>
          <p:nvPr>
            <p:ph type="title"/>
          </p:nvPr>
        </p:nvSpPr>
        <p:spPr/>
        <p:txBody>
          <a:bodyPr/>
          <a:lstStyle/>
          <a:p>
            <a:r>
              <a:rPr lang="en-IN" dirty="0"/>
              <a:t>Values of cutting speed, depth of cut and </a:t>
            </a:r>
            <a:r>
              <a:rPr lang="en-IN" dirty="0" err="1"/>
              <a:t>stickout</a:t>
            </a:r>
            <a:r>
              <a:rPr lang="en-IN" dirty="0"/>
              <a:t> distances used</a:t>
            </a:r>
          </a:p>
        </p:txBody>
      </p:sp>
      <p:graphicFrame>
        <p:nvGraphicFramePr>
          <p:cNvPr id="4" name="Table 4">
            <a:extLst>
              <a:ext uri="{FF2B5EF4-FFF2-40B4-BE49-F238E27FC236}">
                <a16:creationId xmlns:a16="http://schemas.microsoft.com/office/drawing/2014/main" id="{A78AF3A0-1FCE-4138-ABAF-4972357E8567}"/>
              </a:ext>
            </a:extLst>
          </p:cNvPr>
          <p:cNvGraphicFramePr>
            <a:graphicFrameLocks noGrp="1"/>
          </p:cNvGraphicFramePr>
          <p:nvPr>
            <p:extLst>
              <p:ext uri="{D42A27DB-BD31-4B8C-83A1-F6EECF244321}">
                <p14:modId xmlns:p14="http://schemas.microsoft.com/office/powerpoint/2010/main" val="3450995607"/>
              </p:ext>
            </p:extLst>
          </p:nvPr>
        </p:nvGraphicFramePr>
        <p:xfrm>
          <a:off x="2032000" y="2425176"/>
          <a:ext cx="8127999" cy="262971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371964766"/>
                    </a:ext>
                  </a:extLst>
                </a:gridCol>
                <a:gridCol w="2709333">
                  <a:extLst>
                    <a:ext uri="{9D8B030D-6E8A-4147-A177-3AD203B41FA5}">
                      <a16:colId xmlns:a16="http://schemas.microsoft.com/office/drawing/2014/main" val="3496715114"/>
                    </a:ext>
                  </a:extLst>
                </a:gridCol>
                <a:gridCol w="2709333">
                  <a:extLst>
                    <a:ext uri="{9D8B030D-6E8A-4147-A177-3AD203B41FA5}">
                      <a16:colId xmlns:a16="http://schemas.microsoft.com/office/drawing/2014/main" val="2225631282"/>
                    </a:ext>
                  </a:extLst>
                </a:gridCol>
              </a:tblGrid>
              <a:tr h="758770">
                <a:tc>
                  <a:txBody>
                    <a:bodyPr/>
                    <a:lstStyle/>
                    <a:p>
                      <a:r>
                        <a:rPr lang="en-IN" dirty="0"/>
                        <a:t>Cutting speed (rpm)</a:t>
                      </a:r>
                    </a:p>
                  </a:txBody>
                  <a:tcPr/>
                </a:tc>
                <a:tc>
                  <a:txBody>
                    <a:bodyPr/>
                    <a:lstStyle/>
                    <a:p>
                      <a:r>
                        <a:rPr lang="en-IN" dirty="0"/>
                        <a:t>Depth of cut (</a:t>
                      </a:r>
                      <a:r>
                        <a:rPr lang="en-IN" dirty="0" err="1"/>
                        <a:t>milliinches</a:t>
                      </a:r>
                      <a:r>
                        <a:rPr lang="en-IN" dirty="0"/>
                        <a:t>)</a:t>
                      </a:r>
                    </a:p>
                  </a:txBody>
                  <a:tcPr/>
                </a:tc>
                <a:tc>
                  <a:txBody>
                    <a:bodyPr/>
                    <a:lstStyle/>
                    <a:p>
                      <a:r>
                        <a:rPr lang="en-IN" dirty="0" err="1"/>
                        <a:t>Stickout</a:t>
                      </a:r>
                      <a:r>
                        <a:rPr lang="en-IN" dirty="0"/>
                        <a:t> distance (inches)</a:t>
                      </a:r>
                    </a:p>
                  </a:txBody>
                  <a:tcPr/>
                </a:tc>
                <a:extLst>
                  <a:ext uri="{0D108BD9-81ED-4DB2-BD59-A6C34878D82A}">
                    <a16:rowId xmlns:a16="http://schemas.microsoft.com/office/drawing/2014/main" val="1192105231"/>
                  </a:ext>
                </a:extLst>
              </a:tr>
              <a:tr h="1870940">
                <a:tc>
                  <a:txBody>
                    <a:bodyPr/>
                    <a:lstStyle/>
                    <a:p>
                      <a:r>
                        <a:rPr lang="en-IN" dirty="0"/>
                        <a:t>320, 425, 570, 770, 1030</a:t>
                      </a:r>
                    </a:p>
                  </a:txBody>
                  <a:tcPr/>
                </a:tc>
                <a:tc>
                  <a:txBody>
                    <a:bodyPr/>
                    <a:lstStyle/>
                    <a:p>
                      <a:r>
                        <a:rPr lang="en-IN" dirty="0"/>
                        <a:t>1, 2, 3, 5, 8, 10, 12, 13, 14, 15, 16, 17, 20, 25, 30, 35, 40, 45, 50, </a:t>
                      </a:r>
                    </a:p>
                  </a:txBody>
                  <a:tcPr/>
                </a:tc>
                <a:tc>
                  <a:txBody>
                    <a:bodyPr/>
                    <a:lstStyle/>
                    <a:p>
                      <a:r>
                        <a:rPr lang="en-IN" dirty="0"/>
                        <a:t>2, 2.5, 3.5, 4.5</a:t>
                      </a:r>
                    </a:p>
                  </a:txBody>
                  <a:tcPr/>
                </a:tc>
                <a:extLst>
                  <a:ext uri="{0D108BD9-81ED-4DB2-BD59-A6C34878D82A}">
                    <a16:rowId xmlns:a16="http://schemas.microsoft.com/office/drawing/2014/main" val="3438171995"/>
                  </a:ext>
                </a:extLst>
              </a:tr>
            </a:tbl>
          </a:graphicData>
        </a:graphic>
      </p:graphicFrame>
      <p:sp>
        <p:nvSpPr>
          <p:cNvPr id="3" name="Slide Number Placeholder 2">
            <a:extLst>
              <a:ext uri="{FF2B5EF4-FFF2-40B4-BE49-F238E27FC236}">
                <a16:creationId xmlns:a16="http://schemas.microsoft.com/office/drawing/2014/main" id="{CB3D3D9E-95C2-4B82-AA12-FBA032AE11F3}"/>
              </a:ext>
            </a:extLst>
          </p:cNvPr>
          <p:cNvSpPr>
            <a:spLocks noGrp="1"/>
          </p:cNvSpPr>
          <p:nvPr>
            <p:ph type="sldNum" sz="quarter" idx="12"/>
          </p:nvPr>
        </p:nvSpPr>
        <p:spPr/>
        <p:txBody>
          <a:bodyPr/>
          <a:lstStyle/>
          <a:p>
            <a:fld id="{6756410F-FE72-4E06-92A0-9143AB9F115C}" type="slidenum">
              <a:rPr lang="en-IN" smtClean="0"/>
              <a:t>20</a:t>
            </a:fld>
            <a:endParaRPr lang="en-IN"/>
          </a:p>
        </p:txBody>
      </p:sp>
    </p:spTree>
    <p:extLst>
      <p:ext uri="{BB962C8B-B14F-4D97-AF65-F5344CB8AC3E}">
        <p14:creationId xmlns:p14="http://schemas.microsoft.com/office/powerpoint/2010/main" val="598446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B8CE-F867-4918-B5D3-A2BA38760A96}"/>
              </a:ext>
            </a:extLst>
          </p:cNvPr>
          <p:cNvSpPr>
            <a:spLocks noGrp="1"/>
          </p:cNvSpPr>
          <p:nvPr>
            <p:ph type="title"/>
          </p:nvPr>
        </p:nvSpPr>
        <p:spPr/>
        <p:txBody>
          <a:bodyPr/>
          <a:lstStyle/>
          <a:p>
            <a:r>
              <a:rPr lang="en-IN" dirty="0"/>
              <a:t>Dataset used</a:t>
            </a:r>
          </a:p>
        </p:txBody>
      </p:sp>
      <p:sp>
        <p:nvSpPr>
          <p:cNvPr id="3" name="Content Placeholder 2">
            <a:extLst>
              <a:ext uri="{FF2B5EF4-FFF2-40B4-BE49-F238E27FC236}">
                <a16:creationId xmlns:a16="http://schemas.microsoft.com/office/drawing/2014/main" id="{8B7B29D0-62E0-4D9E-A69E-36D4B4575E65}"/>
              </a:ext>
            </a:extLst>
          </p:cNvPr>
          <p:cNvSpPr>
            <a:spLocks noGrp="1"/>
          </p:cNvSpPr>
          <p:nvPr>
            <p:ph idx="1"/>
          </p:nvPr>
        </p:nvSpPr>
        <p:spPr/>
        <p:txBody>
          <a:bodyPr/>
          <a:lstStyle/>
          <a:p>
            <a:r>
              <a:rPr lang="en-IN" dirty="0"/>
              <a:t>Raw and processed data available from the following works:</a:t>
            </a:r>
          </a:p>
          <a:p>
            <a:pPr algn="just">
              <a:lnSpc>
                <a:spcPct val="107000"/>
              </a:lnSpc>
              <a:spcAft>
                <a:spcPts val="800"/>
              </a:spcAft>
              <a:buFont typeface="Wingdings" panose="05000000000000000000" pitchFamily="2" charset="2"/>
              <a:buChar char="Ø"/>
            </a:pPr>
            <a:r>
              <a:rPr lang="en-IN" sz="1800" dirty="0" err="1">
                <a:effectLst/>
                <a:latin typeface="Calibri" panose="020F0502020204030204" pitchFamily="34" charset="0"/>
                <a:ea typeface="Calibri" panose="020F0502020204030204" pitchFamily="34" charset="0"/>
                <a:cs typeface="Mangal" panose="02040503050203030202" pitchFamily="18" charset="0"/>
              </a:rPr>
              <a:t>Khasawneh</a:t>
            </a:r>
            <a:r>
              <a:rPr lang="en-IN" sz="1800" dirty="0">
                <a:effectLst/>
                <a:latin typeface="Calibri" panose="020F0502020204030204" pitchFamily="34" charset="0"/>
                <a:ea typeface="Calibri" panose="020F0502020204030204" pitchFamily="34" charset="0"/>
                <a:cs typeface="Mangal" panose="02040503050203030202" pitchFamily="18" charset="0"/>
              </a:rPr>
              <a:t> F, Otto A, and </a:t>
            </a:r>
            <a:r>
              <a:rPr lang="en-IN" sz="1800" dirty="0" err="1">
                <a:effectLst/>
                <a:latin typeface="Calibri" panose="020F0502020204030204" pitchFamily="34" charset="0"/>
                <a:ea typeface="Calibri" panose="020F0502020204030204" pitchFamily="34" charset="0"/>
                <a:cs typeface="Mangal" panose="02040503050203030202" pitchFamily="18" charset="0"/>
              </a:rPr>
              <a:t>Yesilli</a:t>
            </a:r>
            <a:r>
              <a:rPr lang="en-IN" sz="1800" dirty="0">
                <a:effectLst/>
                <a:latin typeface="Calibri" panose="020F0502020204030204" pitchFamily="34" charset="0"/>
                <a:ea typeface="Calibri" panose="020F0502020204030204" pitchFamily="34" charset="0"/>
                <a:cs typeface="Mangal" panose="02040503050203030202" pitchFamily="18" charset="0"/>
              </a:rPr>
              <a:t> M. Turning dataset for chatter diagnosis using machine learning. Mendeley Data, v1. </a:t>
            </a:r>
            <a:r>
              <a:rPr lang="en-IN" sz="1800" u="sng" dirty="0">
                <a:solidFill>
                  <a:srgbClr val="0563C1"/>
                </a:solidFill>
                <a:effectLst/>
                <a:latin typeface="Calibri" panose="020F0502020204030204" pitchFamily="34" charset="0"/>
                <a:ea typeface="Calibri" panose="020F0502020204030204" pitchFamily="34" charset="0"/>
                <a:cs typeface="Mangal" panose="02040503050203030202" pitchFamily="18" charset="0"/>
                <a:hlinkClick r:id="rId2"/>
              </a:rPr>
              <a:t>http://dx.doi.org/10.17632/hvm4wh3jzx.1. 2019</a:t>
            </a:r>
            <a:r>
              <a:rPr lang="en-IN"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buFont typeface="Wingdings" panose="05000000000000000000" pitchFamily="2" charset="2"/>
              <a:buChar char="Ø"/>
            </a:pPr>
            <a:r>
              <a:rPr lang="en-IN" sz="1800" dirty="0" err="1">
                <a:effectLst/>
                <a:latin typeface="Calibri" panose="020F0502020204030204" pitchFamily="34" charset="0"/>
                <a:ea typeface="Calibri" panose="020F0502020204030204" pitchFamily="34" charset="0"/>
                <a:cs typeface="Mangal" panose="02040503050203030202" pitchFamily="18" charset="0"/>
              </a:rPr>
              <a:t>Yesilli</a:t>
            </a:r>
            <a:r>
              <a:rPr lang="en-IN" sz="1800" dirty="0">
                <a:effectLst/>
                <a:latin typeface="Calibri" panose="020F0502020204030204" pitchFamily="34" charset="0"/>
                <a:ea typeface="Calibri" panose="020F0502020204030204" pitchFamily="34" charset="0"/>
                <a:cs typeface="Mangal" panose="02040503050203030202" pitchFamily="18" charset="0"/>
              </a:rPr>
              <a:t> MC, </a:t>
            </a:r>
            <a:r>
              <a:rPr lang="en-IN" sz="1800" dirty="0" err="1">
                <a:effectLst/>
                <a:latin typeface="Calibri" panose="020F0502020204030204" pitchFamily="34" charset="0"/>
                <a:ea typeface="Calibri" panose="020F0502020204030204" pitchFamily="34" charset="0"/>
                <a:cs typeface="Mangal" panose="02040503050203030202" pitchFamily="18" charset="0"/>
              </a:rPr>
              <a:t>Khasawneh</a:t>
            </a:r>
            <a:r>
              <a:rPr lang="en-IN" sz="1800" dirty="0">
                <a:effectLst/>
                <a:latin typeface="Calibri" panose="020F0502020204030204" pitchFamily="34" charset="0"/>
                <a:ea typeface="Calibri" panose="020F0502020204030204" pitchFamily="34" charset="0"/>
                <a:cs typeface="Mangal" panose="02040503050203030202" pitchFamily="18" charset="0"/>
              </a:rPr>
              <a:t> FA, and Otto A. Topological feature vectors for chatter detection in turning processes. arXiv:1905.08671. 2019. </a:t>
            </a:r>
          </a:p>
          <a:p>
            <a:pPr algn="just">
              <a:lnSpc>
                <a:spcPct val="107000"/>
              </a:lnSpc>
              <a:spcAft>
                <a:spcPts val="800"/>
              </a:spcAft>
              <a:buFont typeface="Wingdings" panose="05000000000000000000" pitchFamily="2" charset="2"/>
              <a:buChar char="Ø"/>
            </a:pPr>
            <a:r>
              <a:rPr lang="en-IN" sz="1800" dirty="0" err="1">
                <a:effectLst/>
                <a:latin typeface="Calibri" panose="020F0502020204030204" pitchFamily="34" charset="0"/>
                <a:ea typeface="Calibri" panose="020F0502020204030204" pitchFamily="34" charset="0"/>
                <a:cs typeface="Mangal" panose="02040503050203030202" pitchFamily="18" charset="0"/>
              </a:rPr>
              <a:t>Yesilli</a:t>
            </a:r>
            <a:r>
              <a:rPr lang="en-IN" sz="1800" dirty="0">
                <a:effectLst/>
                <a:latin typeface="Calibri" panose="020F0502020204030204" pitchFamily="34" charset="0"/>
                <a:ea typeface="Calibri" panose="020F0502020204030204" pitchFamily="34" charset="0"/>
                <a:cs typeface="Mangal" panose="02040503050203030202" pitchFamily="18" charset="0"/>
              </a:rPr>
              <a:t> MC, </a:t>
            </a:r>
            <a:r>
              <a:rPr lang="en-IN" sz="1800" dirty="0" err="1">
                <a:effectLst/>
                <a:latin typeface="Calibri" panose="020F0502020204030204" pitchFamily="34" charset="0"/>
                <a:ea typeface="Calibri" panose="020F0502020204030204" pitchFamily="34" charset="0"/>
                <a:cs typeface="Mangal" panose="02040503050203030202" pitchFamily="18" charset="0"/>
              </a:rPr>
              <a:t>Khasawneh</a:t>
            </a:r>
            <a:r>
              <a:rPr lang="en-IN" sz="1800" dirty="0">
                <a:effectLst/>
                <a:latin typeface="Calibri" panose="020F0502020204030204" pitchFamily="34" charset="0"/>
                <a:ea typeface="Calibri" panose="020F0502020204030204" pitchFamily="34" charset="0"/>
                <a:cs typeface="Mangal" panose="02040503050203030202" pitchFamily="18" charset="0"/>
              </a:rPr>
              <a:t> FA, and Otto A. On transfer learning for chatter detection in turning using wavelet packet transform and empirical mode decomposition. arXiv:1905.01982. 2019</a:t>
            </a:r>
          </a:p>
        </p:txBody>
      </p:sp>
      <p:sp>
        <p:nvSpPr>
          <p:cNvPr id="4" name="Slide Number Placeholder 3">
            <a:extLst>
              <a:ext uri="{FF2B5EF4-FFF2-40B4-BE49-F238E27FC236}">
                <a16:creationId xmlns:a16="http://schemas.microsoft.com/office/drawing/2014/main" id="{34CEEB18-8077-4710-BE8F-4B3943312D4E}"/>
              </a:ext>
            </a:extLst>
          </p:cNvPr>
          <p:cNvSpPr>
            <a:spLocks noGrp="1"/>
          </p:cNvSpPr>
          <p:nvPr>
            <p:ph type="sldNum" sz="quarter" idx="12"/>
          </p:nvPr>
        </p:nvSpPr>
        <p:spPr/>
        <p:txBody>
          <a:bodyPr/>
          <a:lstStyle/>
          <a:p>
            <a:fld id="{6756410F-FE72-4E06-92A0-9143AB9F115C}" type="slidenum">
              <a:rPr lang="en-IN" smtClean="0"/>
              <a:t>21</a:t>
            </a:fld>
            <a:endParaRPr lang="en-IN"/>
          </a:p>
        </p:txBody>
      </p:sp>
    </p:spTree>
    <p:extLst>
      <p:ext uri="{BB962C8B-B14F-4D97-AF65-F5344CB8AC3E}">
        <p14:creationId xmlns:p14="http://schemas.microsoft.com/office/powerpoint/2010/main" val="3119670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637FB-D99A-4E5E-B1A8-1C9D26DA1D56}"/>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Methodology followed for</a:t>
            </a:r>
            <a:br>
              <a:rPr lang="en-US" sz="7200" kern="1200" dirty="0">
                <a:solidFill>
                  <a:schemeClr val="tx1"/>
                </a:solidFill>
                <a:latin typeface="+mj-lt"/>
                <a:ea typeface="+mj-ea"/>
                <a:cs typeface="+mj-cs"/>
              </a:rPr>
            </a:br>
            <a:r>
              <a:rPr lang="en-US" sz="7200" kern="1200" dirty="0">
                <a:solidFill>
                  <a:schemeClr val="tx1"/>
                </a:solidFill>
                <a:latin typeface="+mj-lt"/>
                <a:ea typeface="+mj-ea"/>
                <a:cs typeface="+mj-cs"/>
              </a:rPr>
              <a:t> chatter prediction</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7108ADC-413D-4D41-BFF3-865C8D6B5683}"/>
              </a:ext>
            </a:extLst>
          </p:cNvPr>
          <p:cNvSpPr>
            <a:spLocks noGrp="1"/>
          </p:cNvSpPr>
          <p:nvPr>
            <p:ph type="sldNum" sz="quarter" idx="12"/>
          </p:nvPr>
        </p:nvSpPr>
        <p:spPr/>
        <p:txBody>
          <a:bodyPr/>
          <a:lstStyle/>
          <a:p>
            <a:fld id="{6756410F-FE72-4E06-92A0-9143AB9F115C}" type="slidenum">
              <a:rPr lang="en-IN" smtClean="0"/>
              <a:t>22</a:t>
            </a:fld>
            <a:endParaRPr lang="en-IN"/>
          </a:p>
        </p:txBody>
      </p:sp>
    </p:spTree>
    <p:extLst>
      <p:ext uri="{BB962C8B-B14F-4D97-AF65-F5344CB8AC3E}">
        <p14:creationId xmlns:p14="http://schemas.microsoft.com/office/powerpoint/2010/main" val="3191328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595F3B-C4DF-458A-B36E-66FC805349F8}"/>
              </a:ext>
            </a:extLst>
          </p:cNvPr>
          <p:cNvSpPr txBox="1"/>
          <p:nvPr/>
        </p:nvSpPr>
        <p:spPr>
          <a:xfrm>
            <a:off x="836675" y="57512"/>
            <a:ext cx="10515600" cy="94266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000" kern="1200" dirty="0">
                <a:solidFill>
                  <a:schemeClr val="tx1"/>
                </a:solidFill>
                <a:ea typeface="+mj-ea"/>
                <a:cs typeface="+mj-cs"/>
              </a:rPr>
              <a:t>Illustration showing the flow of the preprocessing steps for chatter onset time prediction</a:t>
            </a:r>
          </a:p>
        </p:txBody>
      </p:sp>
      <p:pic>
        <p:nvPicPr>
          <p:cNvPr id="4" name="Picture 3" descr="Graphical user interface, text, application&#10;&#10;Description automatically generated">
            <a:extLst>
              <a:ext uri="{FF2B5EF4-FFF2-40B4-BE49-F238E27FC236}">
                <a16:creationId xmlns:a16="http://schemas.microsoft.com/office/drawing/2014/main" id="{B7B8D42D-0628-4992-9D29-65DF01403362}"/>
              </a:ext>
            </a:extLst>
          </p:cNvPr>
          <p:cNvPicPr/>
          <p:nvPr/>
        </p:nvPicPr>
        <p:blipFill rotWithShape="1">
          <a:blip r:embed="rId2" cstate="print">
            <a:extLst>
              <a:ext uri="{28A0092B-C50C-407E-A947-70E740481C1C}">
                <a14:useLocalDpi xmlns:a14="http://schemas.microsoft.com/office/drawing/2010/main" val="0"/>
              </a:ext>
            </a:extLst>
          </a:blip>
          <a:srcRect l="5967" t="19614" r="26053" b="12682"/>
          <a:stretch/>
        </p:blipFill>
        <p:spPr bwMode="auto">
          <a:xfrm>
            <a:off x="330673" y="837206"/>
            <a:ext cx="11527604" cy="5712432"/>
          </a:xfrm>
          <a:prstGeom prst="rect">
            <a:avLst/>
          </a:prstGeom>
          <a:noFill/>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1A94F3EC-E6AE-4F5B-A0AC-D4A9B68BF177}"/>
              </a:ext>
            </a:extLst>
          </p:cNvPr>
          <p:cNvSpPr>
            <a:spLocks noGrp="1"/>
          </p:cNvSpPr>
          <p:nvPr>
            <p:ph type="sldNum" sz="quarter" idx="12"/>
          </p:nvPr>
        </p:nvSpPr>
        <p:spPr/>
        <p:txBody>
          <a:bodyPr/>
          <a:lstStyle/>
          <a:p>
            <a:fld id="{6756410F-FE72-4E06-92A0-9143AB9F115C}" type="slidenum">
              <a:rPr lang="en-IN" smtClean="0"/>
              <a:t>23</a:t>
            </a:fld>
            <a:endParaRPr lang="en-IN"/>
          </a:p>
        </p:txBody>
      </p:sp>
    </p:spTree>
    <p:extLst>
      <p:ext uri="{BB962C8B-B14F-4D97-AF65-F5344CB8AC3E}">
        <p14:creationId xmlns:p14="http://schemas.microsoft.com/office/powerpoint/2010/main" val="247581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5B0BEC-A1FF-4BFC-B84C-BC04273D2A87}"/>
              </a:ext>
            </a:extLst>
          </p:cNvPr>
          <p:cNvPicPr/>
          <p:nvPr/>
        </p:nvPicPr>
        <p:blipFill rotWithShape="1">
          <a:blip r:embed="rId2" cstate="print">
            <a:extLst>
              <a:ext uri="{28A0092B-C50C-407E-A947-70E740481C1C}">
                <a14:useLocalDpi xmlns:a14="http://schemas.microsoft.com/office/drawing/2010/main" val="0"/>
              </a:ext>
            </a:extLst>
          </a:blip>
          <a:srcRect l="6870" t="37865" r="19106" b="16590"/>
          <a:stretch/>
        </p:blipFill>
        <p:spPr bwMode="auto">
          <a:xfrm>
            <a:off x="0" y="1453498"/>
            <a:ext cx="12191999" cy="4669430"/>
          </a:xfrm>
          <a:prstGeom prst="rect">
            <a:avLst/>
          </a:prstGeom>
          <a:noFill/>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0005B179-8373-40A5-96FB-1DFA338E08CF}"/>
              </a:ext>
            </a:extLst>
          </p:cNvPr>
          <p:cNvSpPr txBox="1"/>
          <p:nvPr/>
        </p:nvSpPr>
        <p:spPr>
          <a:xfrm>
            <a:off x="0" y="319171"/>
            <a:ext cx="12192000" cy="400110"/>
          </a:xfrm>
          <a:prstGeom prst="rect">
            <a:avLst/>
          </a:prstGeom>
          <a:noFill/>
        </p:spPr>
        <p:txBody>
          <a:bodyPr wrap="square" rtlCol="0">
            <a:spAutoFit/>
          </a:bodyPr>
          <a:lstStyle/>
          <a:p>
            <a:pPr algn="ctr"/>
            <a:r>
              <a:rPr lang="en-GB" sz="2000" dirty="0"/>
              <a:t>Illustration showing the flow of steps for real time prediction of chatter onset time</a:t>
            </a:r>
            <a:endParaRPr lang="en-IN" sz="2000" dirty="0"/>
          </a:p>
        </p:txBody>
      </p:sp>
      <p:sp>
        <p:nvSpPr>
          <p:cNvPr id="2" name="Slide Number Placeholder 1">
            <a:extLst>
              <a:ext uri="{FF2B5EF4-FFF2-40B4-BE49-F238E27FC236}">
                <a16:creationId xmlns:a16="http://schemas.microsoft.com/office/drawing/2014/main" id="{C5EDA6D7-38EB-44E7-A4ED-30905E422DCE}"/>
              </a:ext>
            </a:extLst>
          </p:cNvPr>
          <p:cNvSpPr>
            <a:spLocks noGrp="1"/>
          </p:cNvSpPr>
          <p:nvPr>
            <p:ph type="sldNum" sz="quarter" idx="12"/>
          </p:nvPr>
        </p:nvSpPr>
        <p:spPr/>
        <p:txBody>
          <a:bodyPr/>
          <a:lstStyle/>
          <a:p>
            <a:fld id="{6756410F-FE72-4E06-92A0-9143AB9F115C}" type="slidenum">
              <a:rPr lang="en-IN" smtClean="0"/>
              <a:t>24</a:t>
            </a:fld>
            <a:endParaRPr lang="en-IN"/>
          </a:p>
        </p:txBody>
      </p:sp>
    </p:spTree>
    <p:extLst>
      <p:ext uri="{BB962C8B-B14F-4D97-AF65-F5344CB8AC3E}">
        <p14:creationId xmlns:p14="http://schemas.microsoft.com/office/powerpoint/2010/main" val="2505784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E76DFF-FE5F-47C6-BB3C-0A94E8DD115B}"/>
              </a:ext>
            </a:extLst>
          </p:cNvPr>
          <p:cNvSpPr txBox="1"/>
          <p:nvPr/>
        </p:nvSpPr>
        <p:spPr>
          <a:xfrm>
            <a:off x="2336800" y="1767006"/>
            <a:ext cx="7538720" cy="3785652"/>
          </a:xfrm>
          <a:prstGeom prst="rect">
            <a:avLst/>
          </a:prstGeom>
          <a:solidFill>
            <a:schemeClr val="bg1">
              <a:lumMod val="95000"/>
            </a:schemeClr>
          </a:solidFill>
          <a:ln w="12700">
            <a:solidFill>
              <a:schemeClr val="tx1"/>
            </a:solidFill>
          </a:ln>
        </p:spPr>
        <p:txBody>
          <a:bodyPr wrap="square" rtlCol="0">
            <a:spAutoFit/>
          </a:bodyPr>
          <a:lstStyle/>
          <a:p>
            <a:r>
              <a:rPr lang="en-GB" sz="1600" dirty="0"/>
              <a:t>Filtering and resampling time (Ta)</a:t>
            </a:r>
          </a:p>
          <a:p>
            <a:r>
              <a:rPr lang="en-GB" sz="1600" dirty="0"/>
              <a:t>Feature extraction time (Tb)</a:t>
            </a:r>
          </a:p>
          <a:p>
            <a:r>
              <a:rPr lang="en-GB" sz="1600" dirty="0"/>
              <a:t>Normalization time (Tc)</a:t>
            </a:r>
          </a:p>
          <a:p>
            <a:r>
              <a:rPr lang="en-GB" sz="1600" dirty="0"/>
              <a:t>Time of prediction (Td)</a:t>
            </a:r>
          </a:p>
          <a:p>
            <a:endParaRPr lang="en-GB" sz="1600" dirty="0"/>
          </a:p>
          <a:p>
            <a:r>
              <a:rPr lang="en-GB" sz="1600" dirty="0"/>
              <a:t>In the system used in this work these times were:</a:t>
            </a:r>
          </a:p>
          <a:p>
            <a:endParaRPr lang="en-GB" sz="1600" dirty="0"/>
          </a:p>
          <a:p>
            <a:r>
              <a:rPr lang="en-GB" sz="1600" dirty="0"/>
              <a:t>Ta ~ 0.165 milliseconds approx.</a:t>
            </a:r>
          </a:p>
          <a:p>
            <a:r>
              <a:rPr lang="en-GB" sz="1600" dirty="0"/>
              <a:t>Tb ~ 0.239 milliseconds approx.</a:t>
            </a:r>
          </a:p>
          <a:p>
            <a:r>
              <a:rPr lang="en-GB" sz="1600" dirty="0"/>
              <a:t>Tc ~ 0.0466 milliseconds approx.</a:t>
            </a:r>
          </a:p>
          <a:p>
            <a:r>
              <a:rPr lang="en-GB" sz="1600" dirty="0"/>
              <a:t>Td ~ 0.015 milliseconds approx. </a:t>
            </a:r>
          </a:p>
          <a:p>
            <a:r>
              <a:rPr lang="en-GB" sz="1600" dirty="0"/>
              <a:t>___________________________________</a:t>
            </a:r>
          </a:p>
          <a:p>
            <a:endParaRPr lang="en-GB" sz="1600" dirty="0"/>
          </a:p>
          <a:p>
            <a:r>
              <a:rPr lang="en-GB" sz="1600" dirty="0"/>
              <a:t>Total time ~ 0.465 milliseconds approx.</a:t>
            </a:r>
          </a:p>
          <a:p>
            <a:r>
              <a:rPr lang="en-GB" sz="1600" dirty="0"/>
              <a:t>___________________________________</a:t>
            </a:r>
            <a:endParaRPr lang="en-IN" sz="1600" dirty="0"/>
          </a:p>
        </p:txBody>
      </p:sp>
      <p:sp>
        <p:nvSpPr>
          <p:cNvPr id="8" name="TextBox 7">
            <a:extLst>
              <a:ext uri="{FF2B5EF4-FFF2-40B4-BE49-F238E27FC236}">
                <a16:creationId xmlns:a16="http://schemas.microsoft.com/office/drawing/2014/main" id="{0CA2DEBE-99CB-4411-A22F-343F08566E72}"/>
              </a:ext>
            </a:extLst>
          </p:cNvPr>
          <p:cNvSpPr txBox="1"/>
          <p:nvPr/>
        </p:nvSpPr>
        <p:spPr>
          <a:xfrm>
            <a:off x="1063535" y="428431"/>
            <a:ext cx="10064930" cy="523220"/>
          </a:xfrm>
          <a:prstGeom prst="rect">
            <a:avLst/>
          </a:prstGeom>
          <a:noFill/>
        </p:spPr>
        <p:txBody>
          <a:bodyPr wrap="square" rtlCol="0">
            <a:spAutoFit/>
          </a:bodyPr>
          <a:lstStyle/>
          <a:p>
            <a:pPr algn="ctr"/>
            <a:r>
              <a:rPr lang="en-GB" sz="2800" dirty="0"/>
              <a:t>Extra time computation for real time prediction of onset of chatter</a:t>
            </a:r>
            <a:endParaRPr lang="en-IN" sz="2800" dirty="0"/>
          </a:p>
        </p:txBody>
      </p:sp>
      <p:sp>
        <p:nvSpPr>
          <p:cNvPr id="2" name="Slide Number Placeholder 1">
            <a:extLst>
              <a:ext uri="{FF2B5EF4-FFF2-40B4-BE49-F238E27FC236}">
                <a16:creationId xmlns:a16="http://schemas.microsoft.com/office/drawing/2014/main" id="{EF8818AC-4385-4B27-8B3C-315A30A12082}"/>
              </a:ext>
            </a:extLst>
          </p:cNvPr>
          <p:cNvSpPr>
            <a:spLocks noGrp="1"/>
          </p:cNvSpPr>
          <p:nvPr>
            <p:ph type="sldNum" sz="quarter" idx="12"/>
          </p:nvPr>
        </p:nvSpPr>
        <p:spPr/>
        <p:txBody>
          <a:bodyPr/>
          <a:lstStyle/>
          <a:p>
            <a:fld id="{6756410F-FE72-4E06-92A0-9143AB9F115C}" type="slidenum">
              <a:rPr lang="en-IN" smtClean="0"/>
              <a:t>25</a:t>
            </a:fld>
            <a:endParaRPr lang="en-IN"/>
          </a:p>
        </p:txBody>
      </p:sp>
    </p:spTree>
    <p:extLst>
      <p:ext uri="{BB962C8B-B14F-4D97-AF65-F5344CB8AC3E}">
        <p14:creationId xmlns:p14="http://schemas.microsoft.com/office/powerpoint/2010/main" val="3854090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D45CF-0682-41C2-BC15-499E149CEED2}"/>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600" kern="1200">
                <a:solidFill>
                  <a:schemeClr val="tx1"/>
                </a:solidFill>
                <a:latin typeface="+mj-lt"/>
                <a:ea typeface="+mj-ea"/>
                <a:cs typeface="+mj-cs"/>
              </a:rPr>
              <a:t>Algorithm for labelling the data </a:t>
            </a:r>
            <a:br>
              <a:rPr lang="en-US" sz="5600" kern="1200">
                <a:solidFill>
                  <a:schemeClr val="tx1"/>
                </a:solidFill>
                <a:latin typeface="+mj-lt"/>
                <a:ea typeface="+mj-ea"/>
                <a:cs typeface="+mj-cs"/>
              </a:rPr>
            </a:br>
            <a:r>
              <a:rPr lang="en-US" sz="5600" kern="1200">
                <a:solidFill>
                  <a:schemeClr val="tx1"/>
                </a:solidFill>
                <a:latin typeface="+mj-lt"/>
                <a:ea typeface="+mj-ea"/>
                <a:cs typeface="+mj-cs"/>
              </a:rPr>
              <a:t>for </a:t>
            </a:r>
            <a:br>
              <a:rPr lang="en-US" sz="5600" kern="1200">
                <a:solidFill>
                  <a:schemeClr val="tx1"/>
                </a:solidFill>
                <a:latin typeface="+mj-lt"/>
                <a:ea typeface="+mj-ea"/>
                <a:cs typeface="+mj-cs"/>
              </a:rPr>
            </a:br>
            <a:r>
              <a:rPr lang="en-US" sz="5600" kern="1200">
                <a:solidFill>
                  <a:schemeClr val="tx1"/>
                </a:solidFill>
                <a:latin typeface="+mj-lt"/>
                <a:ea typeface="+mj-ea"/>
                <a:cs typeface="+mj-cs"/>
              </a:rPr>
              <a:t>chatter onset time prediction</a:t>
            </a:r>
            <a:br>
              <a:rPr lang="en-US" sz="5600" kern="1200">
                <a:solidFill>
                  <a:schemeClr val="tx1"/>
                </a:solidFill>
                <a:latin typeface="+mj-lt"/>
                <a:ea typeface="+mj-ea"/>
                <a:cs typeface="+mj-cs"/>
              </a:rPr>
            </a:br>
            <a:endParaRPr lang="en-US" sz="5600" kern="1200">
              <a:solidFill>
                <a:schemeClr val="tx1"/>
              </a:solidFill>
              <a:latin typeface="+mj-lt"/>
              <a:ea typeface="+mj-ea"/>
              <a:cs typeface="+mj-cs"/>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191040-CF27-4A24-990B-FCD57C1854E7}"/>
              </a:ext>
            </a:extLst>
          </p:cNvPr>
          <p:cNvSpPr>
            <a:spLocks noGrp="1"/>
          </p:cNvSpPr>
          <p:nvPr>
            <p:ph type="sldNum" sz="quarter" idx="12"/>
          </p:nvPr>
        </p:nvSpPr>
        <p:spPr/>
        <p:txBody>
          <a:bodyPr/>
          <a:lstStyle/>
          <a:p>
            <a:fld id="{6756410F-FE72-4E06-92A0-9143AB9F115C}" type="slidenum">
              <a:rPr lang="en-IN" smtClean="0"/>
              <a:t>26</a:t>
            </a:fld>
            <a:endParaRPr lang="en-IN"/>
          </a:p>
        </p:txBody>
      </p:sp>
    </p:spTree>
    <p:extLst>
      <p:ext uri="{BB962C8B-B14F-4D97-AF65-F5344CB8AC3E}">
        <p14:creationId xmlns:p14="http://schemas.microsoft.com/office/powerpoint/2010/main" val="3877005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F92C05BF-8291-4F53-9BBC-2FED9787B29E}"/>
              </a:ext>
            </a:extLst>
          </p:cNvPr>
          <p:cNvGraphicFramePr>
            <a:graphicFrameLocks noGrp="1"/>
          </p:cNvGraphicFramePr>
          <p:nvPr>
            <p:extLst>
              <p:ext uri="{D42A27DB-BD31-4B8C-83A1-F6EECF244321}">
                <p14:modId xmlns:p14="http://schemas.microsoft.com/office/powerpoint/2010/main" val="640820047"/>
              </p:ext>
            </p:extLst>
          </p:nvPr>
        </p:nvGraphicFramePr>
        <p:xfrm>
          <a:off x="2203268" y="4429760"/>
          <a:ext cx="7637418" cy="1849121"/>
        </p:xfrm>
        <a:graphic>
          <a:graphicData uri="http://schemas.openxmlformats.org/drawingml/2006/table">
            <a:tbl>
              <a:tblPr firstRow="1" bandRow="1">
                <a:tableStyleId>{FABFCF23-3B69-468F-B69F-88F6DE6A72F2}</a:tableStyleId>
              </a:tblPr>
              <a:tblGrid>
                <a:gridCol w="3818709">
                  <a:extLst>
                    <a:ext uri="{9D8B030D-6E8A-4147-A177-3AD203B41FA5}">
                      <a16:colId xmlns:a16="http://schemas.microsoft.com/office/drawing/2014/main" val="2249128060"/>
                    </a:ext>
                  </a:extLst>
                </a:gridCol>
                <a:gridCol w="3818709">
                  <a:extLst>
                    <a:ext uri="{9D8B030D-6E8A-4147-A177-3AD203B41FA5}">
                      <a16:colId xmlns:a16="http://schemas.microsoft.com/office/drawing/2014/main" val="734718023"/>
                    </a:ext>
                  </a:extLst>
                </a:gridCol>
              </a:tblGrid>
              <a:tr h="457514">
                <a:tc>
                  <a:txBody>
                    <a:bodyPr/>
                    <a:lstStyle/>
                    <a:p>
                      <a:r>
                        <a:rPr lang="en-GB" dirty="0"/>
                        <a:t>Cases</a:t>
                      </a:r>
                      <a:endParaRPr lang="en-IN" dirty="0"/>
                    </a:p>
                  </a:txBody>
                  <a:tcPr>
                    <a:lnR w="12700" cap="flat" cmpd="sng" algn="ctr">
                      <a:solidFill>
                        <a:schemeClr val="bg1"/>
                      </a:solidFill>
                      <a:prstDash val="solid"/>
                      <a:round/>
                      <a:headEnd type="none" w="med" len="med"/>
                      <a:tailEnd type="none" w="med" len="med"/>
                    </a:lnR>
                  </a:tcPr>
                </a:tc>
                <a:tc>
                  <a:txBody>
                    <a:bodyPr/>
                    <a:lstStyle/>
                    <a:p>
                      <a:r>
                        <a:rPr lang="en-GB" dirty="0"/>
                        <a:t>Labels</a:t>
                      </a:r>
                      <a:endParaRPr lang="en-IN" dirty="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48464186"/>
                  </a:ext>
                </a:extLst>
              </a:tr>
              <a:tr h="463869">
                <a:tc>
                  <a:txBody>
                    <a:bodyPr/>
                    <a:lstStyle/>
                    <a:p>
                      <a:r>
                        <a:rPr lang="en-GB" sz="1800" dirty="0"/>
                        <a:t>t</a:t>
                      </a:r>
                      <a:r>
                        <a:rPr lang="en-GB" sz="1000" dirty="0"/>
                        <a:t>end</a:t>
                      </a:r>
                      <a:r>
                        <a:rPr lang="en-GB" sz="1800" dirty="0"/>
                        <a:t> &lt; t</a:t>
                      </a:r>
                      <a:r>
                        <a:rPr lang="en-GB" sz="1000" dirty="0"/>
                        <a:t>c_start</a:t>
                      </a:r>
                      <a:r>
                        <a:rPr lang="en-GB" sz="1800" dirty="0"/>
                        <a:t> </a:t>
                      </a:r>
                      <a:endParaRPr lang="en-IN" sz="1000" dirty="0"/>
                    </a:p>
                  </a:txBody>
                  <a:tcPr>
                    <a:lnR w="12700" cap="flat" cmpd="sng" algn="ctr">
                      <a:solidFill>
                        <a:schemeClr val="accent1"/>
                      </a:solidFill>
                      <a:prstDash val="solid"/>
                      <a:round/>
                      <a:headEnd type="none" w="med" len="med"/>
                      <a:tailEnd type="none" w="med" len="med"/>
                    </a:lnR>
                  </a:tcPr>
                </a:tc>
                <a:tc>
                  <a:txBody>
                    <a:bodyPr/>
                    <a:lstStyle/>
                    <a:p>
                      <a:r>
                        <a:rPr lang="en-GB" sz="1800" dirty="0"/>
                        <a:t>t</a:t>
                      </a:r>
                      <a:r>
                        <a:rPr lang="en-GB" sz="1000" dirty="0"/>
                        <a:t>c_start</a:t>
                      </a:r>
                      <a:r>
                        <a:rPr lang="en-GB" dirty="0"/>
                        <a:t> – t</a:t>
                      </a:r>
                      <a:r>
                        <a:rPr lang="en-GB" sz="1000" dirty="0"/>
                        <a:t>end  </a:t>
                      </a:r>
                      <a:endParaRPr lang="en-IN" sz="1000" dirty="0"/>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39744635"/>
                  </a:ext>
                </a:extLst>
              </a:tr>
              <a:tr h="463869">
                <a:tc>
                  <a:txBody>
                    <a:bodyPr/>
                    <a:lstStyle/>
                    <a:p>
                      <a:r>
                        <a:rPr lang="en-GB" dirty="0"/>
                        <a:t>t</a:t>
                      </a:r>
                      <a:r>
                        <a:rPr lang="en-GB" sz="1000" dirty="0"/>
                        <a:t>end  </a:t>
                      </a:r>
                      <a:r>
                        <a:rPr lang="en-GB" dirty="0"/>
                        <a:t>&gt;= t</a:t>
                      </a:r>
                      <a:r>
                        <a:rPr lang="en-GB" sz="1000" dirty="0"/>
                        <a:t>c_start</a:t>
                      </a:r>
                      <a:r>
                        <a:rPr lang="en-GB" dirty="0"/>
                        <a:t> and t</a:t>
                      </a:r>
                      <a:r>
                        <a:rPr lang="en-GB" sz="1000" dirty="0"/>
                        <a:t>start</a:t>
                      </a:r>
                      <a:r>
                        <a:rPr lang="en-GB" dirty="0"/>
                        <a:t> &lt;= t</a:t>
                      </a:r>
                      <a:r>
                        <a:rPr lang="en-GB" sz="1000" dirty="0"/>
                        <a:t>c_end</a:t>
                      </a:r>
                      <a:endParaRPr lang="en-IN" sz="1000" dirty="0"/>
                    </a:p>
                  </a:txBody>
                  <a:tcPr>
                    <a:lnR w="12700" cap="flat" cmpd="sng" algn="ctr">
                      <a:solidFill>
                        <a:schemeClr val="accent1"/>
                      </a:solidFill>
                      <a:prstDash val="solid"/>
                      <a:round/>
                      <a:headEnd type="none" w="med" len="med"/>
                      <a:tailEnd type="none" w="med" len="med"/>
                    </a:lnR>
                  </a:tcPr>
                </a:tc>
                <a:tc>
                  <a:txBody>
                    <a:bodyPr/>
                    <a:lstStyle/>
                    <a:p>
                      <a:r>
                        <a:rPr lang="en-GB" dirty="0"/>
                        <a:t>0</a:t>
                      </a:r>
                      <a:endParaRPr lang="en-IN" dirty="0"/>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047302625"/>
                  </a:ext>
                </a:extLst>
              </a:tr>
              <a:tr h="463869">
                <a:tc>
                  <a:txBody>
                    <a:bodyPr/>
                    <a:lstStyle/>
                    <a:p>
                      <a:r>
                        <a:rPr lang="en-GB" dirty="0"/>
                        <a:t>t</a:t>
                      </a:r>
                      <a:r>
                        <a:rPr lang="en-GB" sz="1000" dirty="0"/>
                        <a:t>start</a:t>
                      </a:r>
                      <a:r>
                        <a:rPr lang="en-GB" dirty="0"/>
                        <a:t> &gt; t</a:t>
                      </a:r>
                      <a:r>
                        <a:rPr lang="en-GB" sz="1000" dirty="0"/>
                        <a:t>c_end</a:t>
                      </a:r>
                      <a:endParaRPr lang="en-IN" dirty="0"/>
                    </a:p>
                  </a:txBody>
                  <a:tcPr>
                    <a:lnR w="12700" cap="flat" cmpd="sng" algn="ctr">
                      <a:solidFill>
                        <a:schemeClr val="accent1"/>
                      </a:solidFill>
                      <a:prstDash val="solid"/>
                      <a:round/>
                      <a:headEnd type="none" w="med" len="med"/>
                      <a:tailEnd type="none" w="med" len="med"/>
                    </a:lnR>
                  </a:tcPr>
                </a:tc>
                <a:tc>
                  <a:txBody>
                    <a:bodyPr/>
                    <a:lstStyle/>
                    <a:p>
                      <a:r>
                        <a:rPr lang="en-GB" dirty="0"/>
                        <a:t>-1 [signifying no chatter region ahead]</a:t>
                      </a:r>
                      <a:endParaRPr lang="en-IN" dirty="0"/>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790524394"/>
                  </a:ext>
                </a:extLst>
              </a:tr>
            </a:tbl>
          </a:graphicData>
        </a:graphic>
      </p:graphicFrame>
      <p:pic>
        <p:nvPicPr>
          <p:cNvPr id="4" name="Picture 3" descr="Graphical user interface, text, application, Word, email&#10;&#10;Description automatically generated">
            <a:extLst>
              <a:ext uri="{FF2B5EF4-FFF2-40B4-BE49-F238E27FC236}">
                <a16:creationId xmlns:a16="http://schemas.microsoft.com/office/drawing/2014/main" id="{FCEA349B-0B21-4734-97E0-FEAF9C03C468}"/>
              </a:ext>
            </a:extLst>
          </p:cNvPr>
          <p:cNvPicPr>
            <a:picLocks noChangeAspect="1"/>
          </p:cNvPicPr>
          <p:nvPr/>
        </p:nvPicPr>
        <p:blipFill rotWithShape="1">
          <a:blip r:embed="rId2">
            <a:extLst>
              <a:ext uri="{28A0092B-C50C-407E-A947-70E740481C1C}">
                <a14:useLocalDpi xmlns:a14="http://schemas.microsoft.com/office/drawing/2010/main" val="0"/>
              </a:ext>
            </a:extLst>
          </a:blip>
          <a:srcRect l="27750" t="22963" r="30666" b="55852"/>
          <a:stretch/>
        </p:blipFill>
        <p:spPr>
          <a:xfrm>
            <a:off x="7815942" y="3344091"/>
            <a:ext cx="3627121" cy="977537"/>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E06D5495-E2B2-4BAD-A222-33496AA7D3E9}"/>
              </a:ext>
            </a:extLst>
          </p:cNvPr>
          <p:cNvPicPr>
            <a:picLocks noChangeAspect="1"/>
          </p:cNvPicPr>
          <p:nvPr/>
        </p:nvPicPr>
        <p:blipFill rotWithShape="1">
          <a:blip r:embed="rId3">
            <a:extLst>
              <a:ext uri="{28A0092B-C50C-407E-A947-70E740481C1C}">
                <a14:useLocalDpi xmlns:a14="http://schemas.microsoft.com/office/drawing/2010/main" val="0"/>
              </a:ext>
            </a:extLst>
          </a:blip>
          <a:srcRect l="7000" t="32508" r="5286" b="32698"/>
          <a:stretch/>
        </p:blipFill>
        <p:spPr>
          <a:xfrm>
            <a:off x="748937" y="966651"/>
            <a:ext cx="10694126" cy="2386149"/>
          </a:xfrm>
          <a:prstGeom prst="rect">
            <a:avLst/>
          </a:prstGeom>
        </p:spPr>
      </p:pic>
      <p:sp>
        <p:nvSpPr>
          <p:cNvPr id="2" name="Slide Number Placeholder 1">
            <a:extLst>
              <a:ext uri="{FF2B5EF4-FFF2-40B4-BE49-F238E27FC236}">
                <a16:creationId xmlns:a16="http://schemas.microsoft.com/office/drawing/2014/main" id="{15EECB30-F0CA-42C3-82DA-453157154AA8}"/>
              </a:ext>
            </a:extLst>
          </p:cNvPr>
          <p:cNvSpPr>
            <a:spLocks noGrp="1"/>
          </p:cNvSpPr>
          <p:nvPr>
            <p:ph type="sldNum" sz="quarter" idx="12"/>
          </p:nvPr>
        </p:nvSpPr>
        <p:spPr/>
        <p:txBody>
          <a:bodyPr/>
          <a:lstStyle/>
          <a:p>
            <a:fld id="{6756410F-FE72-4E06-92A0-9143AB9F115C}" type="slidenum">
              <a:rPr lang="en-IN" smtClean="0"/>
              <a:t>27</a:t>
            </a:fld>
            <a:endParaRPr lang="en-IN"/>
          </a:p>
        </p:txBody>
      </p:sp>
    </p:spTree>
    <p:extLst>
      <p:ext uri="{BB962C8B-B14F-4D97-AF65-F5344CB8AC3E}">
        <p14:creationId xmlns:p14="http://schemas.microsoft.com/office/powerpoint/2010/main" val="2956122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CCDA9-602F-4267-B340-0C2F8B774B3E}"/>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Determination of chatter window time</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0E689E5-518E-400F-BA86-D042058D18CD}"/>
              </a:ext>
            </a:extLst>
          </p:cNvPr>
          <p:cNvSpPr>
            <a:spLocks noGrp="1"/>
          </p:cNvSpPr>
          <p:nvPr>
            <p:ph type="sldNum" sz="quarter" idx="12"/>
          </p:nvPr>
        </p:nvSpPr>
        <p:spPr/>
        <p:txBody>
          <a:bodyPr/>
          <a:lstStyle/>
          <a:p>
            <a:fld id="{6756410F-FE72-4E06-92A0-9143AB9F115C}" type="slidenum">
              <a:rPr lang="en-IN" smtClean="0"/>
              <a:t>28</a:t>
            </a:fld>
            <a:endParaRPr lang="en-IN"/>
          </a:p>
        </p:txBody>
      </p:sp>
    </p:spTree>
    <p:extLst>
      <p:ext uri="{BB962C8B-B14F-4D97-AF65-F5344CB8AC3E}">
        <p14:creationId xmlns:p14="http://schemas.microsoft.com/office/powerpoint/2010/main" val="436683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CA2DEBE-99CB-4411-A22F-343F08566E72}"/>
              </a:ext>
            </a:extLst>
          </p:cNvPr>
          <p:cNvSpPr txBox="1"/>
          <p:nvPr/>
        </p:nvSpPr>
        <p:spPr>
          <a:xfrm>
            <a:off x="1498995" y="969685"/>
            <a:ext cx="9194006" cy="584775"/>
          </a:xfrm>
          <a:prstGeom prst="rect">
            <a:avLst/>
          </a:prstGeom>
          <a:noFill/>
        </p:spPr>
        <p:txBody>
          <a:bodyPr wrap="square" rtlCol="0">
            <a:spAutoFit/>
          </a:bodyPr>
          <a:lstStyle/>
          <a:p>
            <a:pPr algn="ctr"/>
            <a:r>
              <a:rPr lang="en-GB" sz="3200" dirty="0"/>
              <a:t>Information about plots in the coming slides</a:t>
            </a:r>
            <a:endParaRPr lang="en-IN" sz="3200" dirty="0"/>
          </a:p>
        </p:txBody>
      </p:sp>
      <p:graphicFrame>
        <p:nvGraphicFramePr>
          <p:cNvPr id="2" name="Table 2">
            <a:extLst>
              <a:ext uri="{FF2B5EF4-FFF2-40B4-BE49-F238E27FC236}">
                <a16:creationId xmlns:a16="http://schemas.microsoft.com/office/drawing/2014/main" id="{4936BC32-E1AC-4FB3-B26C-641665487EBA}"/>
              </a:ext>
            </a:extLst>
          </p:cNvPr>
          <p:cNvGraphicFramePr>
            <a:graphicFrameLocks noGrp="1"/>
          </p:cNvGraphicFramePr>
          <p:nvPr>
            <p:extLst>
              <p:ext uri="{D42A27DB-BD31-4B8C-83A1-F6EECF244321}">
                <p14:modId xmlns:p14="http://schemas.microsoft.com/office/powerpoint/2010/main" val="177882446"/>
              </p:ext>
            </p:extLst>
          </p:nvPr>
        </p:nvGraphicFramePr>
        <p:xfrm>
          <a:off x="1754659" y="2236574"/>
          <a:ext cx="8835084" cy="2119525"/>
        </p:xfrm>
        <a:graphic>
          <a:graphicData uri="http://schemas.openxmlformats.org/drawingml/2006/table">
            <a:tbl>
              <a:tblPr firstRow="1" bandRow="1">
                <a:tableStyleId>{5C22544A-7EE6-4342-B048-85BDC9FD1C3A}</a:tableStyleId>
              </a:tblPr>
              <a:tblGrid>
                <a:gridCol w="2945028">
                  <a:extLst>
                    <a:ext uri="{9D8B030D-6E8A-4147-A177-3AD203B41FA5}">
                      <a16:colId xmlns:a16="http://schemas.microsoft.com/office/drawing/2014/main" val="273921908"/>
                    </a:ext>
                  </a:extLst>
                </a:gridCol>
                <a:gridCol w="2945028">
                  <a:extLst>
                    <a:ext uri="{9D8B030D-6E8A-4147-A177-3AD203B41FA5}">
                      <a16:colId xmlns:a16="http://schemas.microsoft.com/office/drawing/2014/main" val="2760369476"/>
                    </a:ext>
                  </a:extLst>
                </a:gridCol>
                <a:gridCol w="2945028">
                  <a:extLst>
                    <a:ext uri="{9D8B030D-6E8A-4147-A177-3AD203B41FA5}">
                      <a16:colId xmlns:a16="http://schemas.microsoft.com/office/drawing/2014/main" val="3991496384"/>
                    </a:ext>
                  </a:extLst>
                </a:gridCol>
              </a:tblGrid>
              <a:tr h="423905">
                <a:tc>
                  <a:txBody>
                    <a:bodyPr/>
                    <a:lstStyle/>
                    <a:p>
                      <a:pPr algn="ctr"/>
                      <a:endParaRPr lang="en-IN" dirty="0"/>
                    </a:p>
                  </a:txBody>
                  <a:tcPr/>
                </a:tc>
                <a:tc>
                  <a:txBody>
                    <a:bodyPr/>
                    <a:lstStyle/>
                    <a:p>
                      <a:pPr algn="ctr"/>
                      <a:r>
                        <a:rPr lang="en-IN" dirty="0"/>
                        <a:t>PLOT A</a:t>
                      </a:r>
                    </a:p>
                  </a:txBody>
                  <a:tcPr/>
                </a:tc>
                <a:tc>
                  <a:txBody>
                    <a:bodyPr/>
                    <a:lstStyle/>
                    <a:p>
                      <a:pPr algn="ctr"/>
                      <a:r>
                        <a:rPr lang="en-IN" dirty="0"/>
                        <a:t>PLOT B</a:t>
                      </a:r>
                    </a:p>
                  </a:txBody>
                  <a:tcPr/>
                </a:tc>
                <a:extLst>
                  <a:ext uri="{0D108BD9-81ED-4DB2-BD59-A6C34878D82A}">
                    <a16:rowId xmlns:a16="http://schemas.microsoft.com/office/drawing/2014/main" val="1787978233"/>
                  </a:ext>
                </a:extLst>
              </a:tr>
              <a:tr h="423905">
                <a:tc>
                  <a:txBody>
                    <a:bodyPr/>
                    <a:lstStyle/>
                    <a:p>
                      <a:pPr algn="ctr"/>
                      <a:r>
                        <a:rPr lang="en-IN" dirty="0"/>
                        <a:t>Condition</a:t>
                      </a:r>
                    </a:p>
                  </a:txBody>
                  <a:tcPr/>
                </a:tc>
                <a:tc>
                  <a:txBody>
                    <a:bodyPr/>
                    <a:lstStyle/>
                    <a:p>
                      <a:pPr algn="ctr"/>
                      <a:r>
                        <a:rPr lang="en-IN" dirty="0"/>
                        <a:t>No chatter</a:t>
                      </a:r>
                    </a:p>
                  </a:txBody>
                  <a:tcPr/>
                </a:tc>
                <a:tc>
                  <a:txBody>
                    <a:bodyPr/>
                    <a:lstStyle/>
                    <a:p>
                      <a:pPr algn="ctr"/>
                      <a:r>
                        <a:rPr lang="en-IN" dirty="0"/>
                        <a:t>Chatter</a:t>
                      </a:r>
                    </a:p>
                  </a:txBody>
                  <a:tcPr/>
                </a:tc>
                <a:extLst>
                  <a:ext uri="{0D108BD9-81ED-4DB2-BD59-A6C34878D82A}">
                    <a16:rowId xmlns:a16="http://schemas.microsoft.com/office/drawing/2014/main" val="2777658279"/>
                  </a:ext>
                </a:extLst>
              </a:tr>
              <a:tr h="423905">
                <a:tc>
                  <a:txBody>
                    <a:bodyPr/>
                    <a:lstStyle/>
                    <a:p>
                      <a:pPr algn="ctr"/>
                      <a:r>
                        <a:rPr lang="en-IN" dirty="0"/>
                        <a:t>Cutting Speed (rpm)</a:t>
                      </a:r>
                    </a:p>
                  </a:txBody>
                  <a:tcPr/>
                </a:tc>
                <a:tc>
                  <a:txBody>
                    <a:bodyPr/>
                    <a:lstStyle/>
                    <a:p>
                      <a:pPr algn="ctr"/>
                      <a:r>
                        <a:rPr lang="en-IN" dirty="0"/>
                        <a:t>320</a:t>
                      </a:r>
                    </a:p>
                  </a:txBody>
                  <a:tcPr/>
                </a:tc>
                <a:tc>
                  <a:txBody>
                    <a:bodyPr/>
                    <a:lstStyle/>
                    <a:p>
                      <a:pPr algn="ctr"/>
                      <a:r>
                        <a:rPr lang="en-IN" dirty="0"/>
                        <a:t>1030</a:t>
                      </a:r>
                    </a:p>
                  </a:txBody>
                  <a:tcPr/>
                </a:tc>
                <a:extLst>
                  <a:ext uri="{0D108BD9-81ED-4DB2-BD59-A6C34878D82A}">
                    <a16:rowId xmlns:a16="http://schemas.microsoft.com/office/drawing/2014/main" val="1949846858"/>
                  </a:ext>
                </a:extLst>
              </a:tr>
              <a:tr h="423905">
                <a:tc>
                  <a:txBody>
                    <a:bodyPr/>
                    <a:lstStyle/>
                    <a:p>
                      <a:pPr algn="ctr"/>
                      <a:r>
                        <a:rPr lang="en-IN" dirty="0"/>
                        <a:t>Depth of cut (milliinches)</a:t>
                      </a:r>
                    </a:p>
                  </a:txBody>
                  <a:tcPr/>
                </a:tc>
                <a:tc>
                  <a:txBody>
                    <a:bodyPr/>
                    <a:lstStyle/>
                    <a:p>
                      <a:pPr algn="ctr"/>
                      <a:r>
                        <a:rPr lang="en-IN" dirty="0"/>
                        <a:t>15</a:t>
                      </a:r>
                    </a:p>
                  </a:txBody>
                  <a:tcPr/>
                </a:tc>
                <a:tc>
                  <a:txBody>
                    <a:bodyPr/>
                    <a:lstStyle/>
                    <a:p>
                      <a:pPr algn="ctr"/>
                      <a:r>
                        <a:rPr lang="en-IN" dirty="0"/>
                        <a:t>2</a:t>
                      </a:r>
                    </a:p>
                  </a:txBody>
                  <a:tcPr/>
                </a:tc>
                <a:extLst>
                  <a:ext uri="{0D108BD9-81ED-4DB2-BD59-A6C34878D82A}">
                    <a16:rowId xmlns:a16="http://schemas.microsoft.com/office/drawing/2014/main" val="31916111"/>
                  </a:ext>
                </a:extLst>
              </a:tr>
              <a:tr h="423905">
                <a:tc>
                  <a:txBody>
                    <a:bodyPr/>
                    <a:lstStyle/>
                    <a:p>
                      <a:pPr algn="ctr"/>
                      <a:r>
                        <a:rPr lang="en-IN" dirty="0"/>
                        <a:t>Stickout distance (inches)</a:t>
                      </a:r>
                    </a:p>
                  </a:txBody>
                  <a:tcPr/>
                </a:tc>
                <a:tc>
                  <a:txBody>
                    <a:bodyPr/>
                    <a:lstStyle/>
                    <a:p>
                      <a:pPr algn="ctr"/>
                      <a:r>
                        <a:rPr lang="en-IN" dirty="0"/>
                        <a:t>2</a:t>
                      </a:r>
                    </a:p>
                  </a:txBody>
                  <a:tcPr/>
                </a:tc>
                <a:tc>
                  <a:txBody>
                    <a:bodyPr/>
                    <a:lstStyle/>
                    <a:p>
                      <a:pPr algn="ctr"/>
                      <a:r>
                        <a:rPr lang="en-IN" dirty="0"/>
                        <a:t>3.5</a:t>
                      </a:r>
                    </a:p>
                  </a:txBody>
                  <a:tcPr/>
                </a:tc>
                <a:extLst>
                  <a:ext uri="{0D108BD9-81ED-4DB2-BD59-A6C34878D82A}">
                    <a16:rowId xmlns:a16="http://schemas.microsoft.com/office/drawing/2014/main" val="2546069986"/>
                  </a:ext>
                </a:extLst>
              </a:tr>
            </a:tbl>
          </a:graphicData>
        </a:graphic>
      </p:graphicFrame>
      <p:sp>
        <p:nvSpPr>
          <p:cNvPr id="3" name="Slide Number Placeholder 2">
            <a:extLst>
              <a:ext uri="{FF2B5EF4-FFF2-40B4-BE49-F238E27FC236}">
                <a16:creationId xmlns:a16="http://schemas.microsoft.com/office/drawing/2014/main" id="{11C97507-E92B-49A1-83B6-96EEF8ECB57D}"/>
              </a:ext>
            </a:extLst>
          </p:cNvPr>
          <p:cNvSpPr>
            <a:spLocks noGrp="1"/>
          </p:cNvSpPr>
          <p:nvPr>
            <p:ph type="sldNum" sz="quarter" idx="12"/>
          </p:nvPr>
        </p:nvSpPr>
        <p:spPr/>
        <p:txBody>
          <a:bodyPr/>
          <a:lstStyle/>
          <a:p>
            <a:fld id="{6756410F-FE72-4E06-92A0-9143AB9F115C}" type="slidenum">
              <a:rPr lang="en-IN" smtClean="0"/>
              <a:t>29</a:t>
            </a:fld>
            <a:endParaRPr lang="en-IN"/>
          </a:p>
        </p:txBody>
      </p:sp>
    </p:spTree>
    <p:extLst>
      <p:ext uri="{BB962C8B-B14F-4D97-AF65-F5344CB8AC3E}">
        <p14:creationId xmlns:p14="http://schemas.microsoft.com/office/powerpoint/2010/main" val="3526235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87DE-726A-4DE2-A3DA-1F18F29824E2}"/>
              </a:ext>
            </a:extLst>
          </p:cNvPr>
          <p:cNvSpPr>
            <a:spLocks noGrp="1"/>
          </p:cNvSpPr>
          <p:nvPr>
            <p:ph type="title"/>
          </p:nvPr>
        </p:nvSpPr>
        <p:spPr>
          <a:xfrm>
            <a:off x="838200" y="355795"/>
            <a:ext cx="10515600" cy="893886"/>
          </a:xfrm>
        </p:spPr>
        <p:txBody>
          <a:bodyPr/>
          <a:lstStyle/>
          <a:p>
            <a:r>
              <a:rPr lang="en-US" dirty="0">
                <a:solidFill>
                  <a:schemeClr val="accent1">
                    <a:lumMod val="50000"/>
                  </a:schemeClr>
                </a:solidFill>
                <a:ea typeface="Fira Sans Extra Condensed Black"/>
                <a:cs typeface="Fira Sans Extra Condensed Black"/>
                <a:sym typeface="Fira Sans Extra Condensed Black"/>
              </a:rPr>
              <a:t>Chronology of Events in Chatter:</a:t>
            </a:r>
            <a:endParaRPr lang="en-IN"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37A7C33-373B-4B67-B9C4-3DD871955150}"/>
                  </a:ext>
                </a:extLst>
              </p:cNvPr>
              <p:cNvSpPr>
                <a:spLocks noGrp="1"/>
              </p:cNvSpPr>
              <p:nvPr>
                <p:ph type="body" idx="1"/>
              </p:nvPr>
            </p:nvSpPr>
            <p:spPr>
              <a:xfrm>
                <a:off x="838200" y="1249681"/>
                <a:ext cx="10515600" cy="4927282"/>
              </a:xfrm>
              <a:solidFill>
                <a:schemeClr val="bg1">
                  <a:lumMod val="95000"/>
                </a:schemeClr>
              </a:solidFill>
              <a:ln w="12700">
                <a:solidFill>
                  <a:schemeClr val="tx1"/>
                </a:solidFill>
              </a:ln>
            </p:spPr>
            <p:txBody>
              <a:bodyPr>
                <a:normAutofit fontScale="85000" lnSpcReduction="20000"/>
              </a:bodyPr>
              <a:lstStyle/>
              <a:p>
                <a:pPr>
                  <a:lnSpc>
                    <a:spcPct val="100000"/>
                  </a:lnSpc>
                  <a:spcBef>
                    <a:spcPts val="0"/>
                  </a:spcBef>
                  <a:buClr>
                    <a:srgbClr val="0070C0"/>
                  </a:buClr>
                  <a:buSzPts val="4800"/>
                </a:pPr>
                <a:endParaRPr lang="en-US" sz="20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000" dirty="0">
                    <a:solidFill>
                      <a:schemeClr val="accent1">
                        <a:lumMod val="50000"/>
                      </a:schemeClr>
                    </a:solidFill>
                    <a:ea typeface="Fira Sans Extra Condensed Black"/>
                    <a:cs typeface="Fira Sans Extra Condensed Black"/>
                    <a:sym typeface="Fira Sans Extra Condensed Black"/>
                  </a:rPr>
                  <a:t> </a:t>
                </a:r>
                <a:r>
                  <a:rPr lang="en-US" sz="2100" dirty="0">
                    <a:solidFill>
                      <a:schemeClr val="accent1">
                        <a:lumMod val="50000"/>
                      </a:schemeClr>
                    </a:solidFill>
                    <a:ea typeface="Fira Sans Extra Condensed Black"/>
                    <a:cs typeface="Fira Sans Extra Condensed Black"/>
                    <a:sym typeface="Fira Sans Extra Condensed Black"/>
                  </a:rPr>
                  <a:t>Dominant Mode Excitation =&gt; Wavy Surface. (W1)</a:t>
                </a:r>
              </a:p>
              <a:p>
                <a:pPr marL="0" indent="0">
                  <a:lnSpc>
                    <a:spcPct val="100000"/>
                  </a:lnSpc>
                  <a:spcBef>
                    <a:spcPts val="0"/>
                  </a:spcBef>
                  <a:buClr>
                    <a:srgbClr val="0070C0"/>
                  </a:buClr>
                  <a:buSzPts val="4800"/>
                  <a:buNone/>
                </a:pPr>
                <a:endParaRPr lang="en-US" sz="21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100" dirty="0">
                    <a:solidFill>
                      <a:schemeClr val="accent1">
                        <a:lumMod val="50000"/>
                      </a:schemeClr>
                    </a:solidFill>
                    <a:ea typeface="Fira Sans Extra Condensed Black"/>
                    <a:cs typeface="Fira Sans Extra Condensed Black"/>
                    <a:sym typeface="Fira Sans Extra Condensed Black"/>
                  </a:rPr>
                  <a:t> Re-run =&gt; Wavy Surface 2 (W2)</a:t>
                </a:r>
              </a:p>
              <a:p>
                <a:pPr marL="0" indent="0">
                  <a:lnSpc>
                    <a:spcPct val="100000"/>
                  </a:lnSpc>
                  <a:spcBef>
                    <a:spcPts val="0"/>
                  </a:spcBef>
                  <a:buClr>
                    <a:srgbClr val="0070C0"/>
                  </a:buClr>
                  <a:buSzPts val="4800"/>
                  <a:buNone/>
                </a:pPr>
                <a:endParaRPr lang="en-US" sz="21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100" dirty="0">
                    <a:solidFill>
                      <a:schemeClr val="accent1">
                        <a:lumMod val="50000"/>
                      </a:schemeClr>
                    </a:solidFill>
                    <a:ea typeface="Fira Sans Extra Condensed Black"/>
                    <a:cs typeface="Fira Sans Extra Condensed Black"/>
                    <a:sym typeface="Fira Sans Extra Condensed Black"/>
                  </a:rPr>
                  <a:t> If Phase difference between W1 and W2 </a:t>
                </a:r>
                <a14:m>
                  <m:oMath xmlns:m="http://schemas.openxmlformats.org/officeDocument/2006/math">
                    <m:r>
                      <a:rPr lang="en-US" sz="2100" i="1" smtClean="0">
                        <a:solidFill>
                          <a:schemeClr val="accent1">
                            <a:lumMod val="50000"/>
                          </a:schemeClr>
                        </a:solidFill>
                        <a:latin typeface="Cambria Math" panose="02040503050406030204" pitchFamily="18" charset="0"/>
                        <a:ea typeface="Cambria Math" panose="02040503050406030204" pitchFamily="18" charset="0"/>
                        <a:cs typeface="Fira Sans Extra Condensed Black"/>
                        <a:sym typeface="Fira Sans Extra Condensed Black"/>
                      </a:rPr>
                      <m:t>∈</m:t>
                    </m:r>
                  </m:oMath>
                </a14:m>
                <a:r>
                  <a:rPr lang="en-US" sz="2100" dirty="0">
                    <a:solidFill>
                      <a:schemeClr val="accent1">
                        <a:lumMod val="50000"/>
                      </a:schemeClr>
                    </a:solidFill>
                    <a:ea typeface="Fira Sans Extra Condensed Black"/>
                    <a:cs typeface="Fira Sans Extra Condensed Black"/>
                    <a:sym typeface="Fira Sans Extra Condensed Black"/>
                  </a:rPr>
                  <a:t> </a:t>
                </a:r>
                <a14:m>
                  <m:oMath xmlns:m="http://schemas.openxmlformats.org/officeDocument/2006/math">
                    <m:r>
                      <a:rPr lang="en-US" sz="2100" b="0" i="0" dirty="0" smtClean="0">
                        <a:solidFill>
                          <a:schemeClr val="accent1">
                            <a:lumMod val="50000"/>
                          </a:schemeClr>
                        </a:solidFill>
                        <a:latin typeface="Cambria Math" panose="02040503050406030204" pitchFamily="18" charset="0"/>
                        <a:ea typeface="Cambria Math" panose="02040503050406030204" pitchFamily="18" charset="0"/>
                        <a:cs typeface="Fira Sans Extra Condensed Black"/>
                        <a:sym typeface="Fira Sans Extra Condensed Black"/>
                      </a:rPr>
                      <m:t>[</m:t>
                    </m:r>
                    <m:r>
                      <a:rPr lang="en-US" sz="2100" i="1" dirty="0" smtClean="0">
                        <a:solidFill>
                          <a:schemeClr val="accent1">
                            <a:lumMod val="50000"/>
                          </a:schemeClr>
                        </a:solidFill>
                        <a:latin typeface="Cambria Math" panose="02040503050406030204" pitchFamily="18" charset="0"/>
                        <a:ea typeface="Cambria Math" panose="02040503050406030204" pitchFamily="18" charset="0"/>
                        <a:cs typeface="Fira Sans Extra Condensed Black"/>
                        <a:sym typeface="Fira Sans Extra Condensed Black"/>
                      </a:rPr>
                      <m:t>𝜋</m:t>
                    </m:r>
                    <m:r>
                      <a:rPr lang="en-US" sz="2100" b="0" i="1" dirty="0" smtClean="0">
                        <a:solidFill>
                          <a:schemeClr val="accent1">
                            <a:lumMod val="50000"/>
                          </a:schemeClr>
                        </a:solidFill>
                        <a:latin typeface="Cambria Math" panose="02040503050406030204" pitchFamily="18" charset="0"/>
                        <a:ea typeface="Cambria Math" panose="02040503050406030204" pitchFamily="18" charset="0"/>
                        <a:cs typeface="Fira Sans Extra Condensed Black"/>
                        <a:sym typeface="Fira Sans Extra Condensed Black"/>
                      </a:rPr>
                      <m:t>, 2</m:t>
                    </m:r>
                    <m:r>
                      <a:rPr lang="en-US" sz="2100" b="0" i="1" dirty="0" smtClean="0">
                        <a:solidFill>
                          <a:schemeClr val="accent1">
                            <a:lumMod val="50000"/>
                          </a:schemeClr>
                        </a:solidFill>
                        <a:latin typeface="Cambria Math" panose="02040503050406030204" pitchFamily="18" charset="0"/>
                        <a:ea typeface="Cambria Math" panose="02040503050406030204" pitchFamily="18" charset="0"/>
                        <a:cs typeface="Fira Sans Extra Condensed Black"/>
                        <a:sym typeface="Fira Sans Extra Condensed Black"/>
                      </a:rPr>
                      <m:t>𝜋</m:t>
                    </m:r>
                    <m:r>
                      <a:rPr lang="en-US" sz="2100" b="0" i="1" dirty="0" smtClean="0">
                        <a:solidFill>
                          <a:schemeClr val="accent1">
                            <a:lumMod val="50000"/>
                          </a:schemeClr>
                        </a:solidFill>
                        <a:latin typeface="Cambria Math" panose="02040503050406030204" pitchFamily="18" charset="0"/>
                        <a:ea typeface="Cambria Math" panose="02040503050406030204" pitchFamily="18" charset="0"/>
                        <a:cs typeface="Fira Sans Extra Condensed Black"/>
                        <a:sym typeface="Fira Sans Extra Condensed Black"/>
                      </a:rPr>
                      <m:t>]</m:t>
                    </m:r>
                  </m:oMath>
                </a14:m>
                <a:r>
                  <a:rPr lang="en-US" sz="2100" dirty="0">
                    <a:solidFill>
                      <a:schemeClr val="accent1">
                        <a:lumMod val="50000"/>
                      </a:schemeClr>
                    </a:solidFill>
                    <a:ea typeface="Fira Sans Extra Condensed Black"/>
                    <a:cs typeface="Fira Sans Extra Condensed Black"/>
                    <a:sym typeface="Fira Sans Extra Condensed Black"/>
                  </a:rPr>
                  <a:t> [1]</a:t>
                </a:r>
              </a:p>
              <a:p>
                <a:pPr marL="0" indent="0">
                  <a:lnSpc>
                    <a:spcPct val="100000"/>
                  </a:lnSpc>
                  <a:spcBef>
                    <a:spcPts val="0"/>
                  </a:spcBef>
                  <a:buClr>
                    <a:srgbClr val="0070C0"/>
                  </a:buClr>
                  <a:buSzPts val="4800"/>
                  <a:buNone/>
                </a:pPr>
                <a:endParaRPr lang="en-US" sz="21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100" dirty="0">
                    <a:solidFill>
                      <a:schemeClr val="accent1">
                        <a:lumMod val="50000"/>
                      </a:schemeClr>
                    </a:solidFill>
                    <a:ea typeface="Fira Sans Extra Condensed Black"/>
                    <a:cs typeface="Fira Sans Extra Condensed Black"/>
                    <a:sym typeface="Fira Sans Extra Condensed Black"/>
                  </a:rPr>
                  <a:t> Friction does positive work on the tool =&gt; gradual increase in response of tool. [1]</a:t>
                </a:r>
              </a:p>
              <a:p>
                <a:pPr marL="0" indent="0">
                  <a:lnSpc>
                    <a:spcPct val="100000"/>
                  </a:lnSpc>
                  <a:spcBef>
                    <a:spcPts val="0"/>
                  </a:spcBef>
                  <a:buClr>
                    <a:srgbClr val="0070C0"/>
                  </a:buClr>
                  <a:buSzPts val="4800"/>
                  <a:buNone/>
                </a:pPr>
                <a:endParaRPr lang="en-US" sz="21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100" dirty="0">
                    <a:solidFill>
                      <a:schemeClr val="accent1">
                        <a:lumMod val="50000"/>
                      </a:schemeClr>
                    </a:solidFill>
                    <a:ea typeface="Fira Sans Extra Condensed Black"/>
                    <a:cs typeface="Fira Sans Extra Condensed Black"/>
                    <a:sym typeface="Fira Sans Extra Condensed Black"/>
                  </a:rPr>
                  <a:t> Or chip thickness increases gradually, which is called chatter [2]</a:t>
                </a:r>
              </a:p>
              <a:p>
                <a:pPr marL="0" indent="0">
                  <a:lnSpc>
                    <a:spcPct val="100000"/>
                  </a:lnSpc>
                  <a:spcBef>
                    <a:spcPts val="0"/>
                  </a:spcBef>
                  <a:buClr>
                    <a:srgbClr val="0070C0"/>
                  </a:buClr>
                  <a:buSzPts val="4800"/>
                  <a:buNone/>
                </a:pPr>
                <a:endParaRPr lang="en-US" sz="21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100" dirty="0">
                    <a:solidFill>
                      <a:schemeClr val="accent1">
                        <a:lumMod val="50000"/>
                      </a:schemeClr>
                    </a:solidFill>
                    <a:ea typeface="Fira Sans Extra Condensed Black"/>
                    <a:cs typeface="Fira Sans Extra Condensed Black"/>
                    <a:sym typeface="Fira Sans Extra Condensed Black"/>
                  </a:rPr>
                  <a:t> Tool vibration and chatter reduces the remaining useful life of the tool. [3] </a:t>
                </a:r>
              </a:p>
              <a:p>
                <a:pPr marL="0" indent="0">
                  <a:lnSpc>
                    <a:spcPct val="100000"/>
                  </a:lnSpc>
                  <a:spcBef>
                    <a:spcPts val="0"/>
                  </a:spcBef>
                  <a:buClr>
                    <a:srgbClr val="0070C0"/>
                  </a:buClr>
                  <a:buSzPts val="4800"/>
                  <a:buNone/>
                </a:pPr>
                <a:endParaRPr lang="en-US" sz="21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100" dirty="0">
                    <a:solidFill>
                      <a:schemeClr val="accent1">
                        <a:lumMod val="50000"/>
                      </a:schemeClr>
                    </a:solidFill>
                    <a:ea typeface="Fira Sans Extra Condensed Black"/>
                    <a:cs typeface="Fira Sans Extra Condensed Black"/>
                    <a:sym typeface="Fira Sans Extra Condensed Black"/>
                  </a:rPr>
                  <a:t> Results in poor surface finish, high pitch noise and accelerated tool wear. [3] </a:t>
                </a:r>
              </a:p>
              <a:p>
                <a:pPr>
                  <a:lnSpc>
                    <a:spcPct val="100000"/>
                  </a:lnSpc>
                  <a:spcBef>
                    <a:spcPts val="0"/>
                  </a:spcBef>
                  <a:buClr>
                    <a:srgbClr val="0070C0"/>
                  </a:buClr>
                  <a:buSzPts val="4800"/>
                </a:pPr>
                <a:endParaRPr lang="en-US" sz="2100" dirty="0">
                  <a:solidFill>
                    <a:schemeClr val="accent1">
                      <a:lumMod val="50000"/>
                    </a:schemeClr>
                  </a:solidFill>
                  <a:latin typeface="Fira Sans Extra Condensed" panose="020B0604020202020204" charset="0"/>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endParaRPr lang="en-US" dirty="0">
                  <a:solidFill>
                    <a:srgbClr val="0070C0"/>
                  </a:solidFill>
                  <a:latin typeface="Fira Sans Extra Condensed" panose="020B0604020202020204" charset="0"/>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endParaRPr lang="en-US" dirty="0">
                  <a:solidFill>
                    <a:schemeClr val="accent1">
                      <a:lumMod val="50000"/>
                    </a:schemeClr>
                  </a:solidFill>
                  <a:latin typeface="Fira Sans Extra Condensed" panose="020B0604020202020204" charset="0"/>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endParaRPr lang="en-US" dirty="0">
                  <a:solidFill>
                    <a:schemeClr val="accent1">
                      <a:lumMod val="50000"/>
                    </a:schemeClr>
                  </a:solidFill>
                  <a:latin typeface="Fira Sans Extra Condensed" panose="020B0604020202020204" charset="0"/>
                  <a:ea typeface="Fira Sans Extra Condensed Black"/>
                  <a:cs typeface="Fira Sans Extra Condensed Black"/>
                  <a:sym typeface="Fira Sans Extra Condensed Black"/>
                </a:endParaRPr>
              </a:p>
              <a:p>
                <a:pPr>
                  <a:lnSpc>
                    <a:spcPct val="100000"/>
                  </a:lnSpc>
                  <a:spcBef>
                    <a:spcPts val="0"/>
                  </a:spcBef>
                  <a:buClr>
                    <a:srgbClr val="0070C0"/>
                  </a:buClr>
                  <a:buSzPct val="100000"/>
                  <a:buFont typeface="+mj-lt"/>
                  <a:buAutoNum type="arabicPeriod"/>
                </a:pPr>
                <a:r>
                  <a:rPr lang="en-US" sz="1000" b="1" dirty="0" err="1">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Shuntaro</a:t>
                </a:r>
                <a:r>
                  <a:rPr lang="en-US" sz="1000" b="1"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 Yamato, Takayuki Hirano, Yuki Yamada, Ryo Koike, Yasuhiro </a:t>
                </a:r>
                <a:r>
                  <a:rPr lang="en-US" sz="1000" b="1" dirty="0" err="1">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Kakinuma</a:t>
                </a:r>
                <a:r>
                  <a:rPr lang="en-US" sz="1000"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 “Sensor-less on-line chatter detection in turning process based on phase monitoring using power factor theory”, </a:t>
                </a:r>
                <a:r>
                  <a:rPr lang="en-US" sz="1000" i="1"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Precision Engineering</a:t>
                </a:r>
                <a:r>
                  <a:rPr lang="en-US" sz="1000"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 </a:t>
                </a:r>
                <a:r>
                  <a:rPr lang="en-US" sz="1000" b="1"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Volume 51</a:t>
                </a:r>
                <a:r>
                  <a:rPr lang="en-US" sz="1000"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,(2018), Pages 103-116.</a:t>
                </a:r>
              </a:p>
              <a:p>
                <a:pPr marL="228600" indent="-228600">
                  <a:lnSpc>
                    <a:spcPct val="100000"/>
                  </a:lnSpc>
                  <a:spcBef>
                    <a:spcPts val="0"/>
                  </a:spcBef>
                  <a:buClr>
                    <a:srgbClr val="0070C0"/>
                  </a:buClr>
                  <a:buSzPct val="100000"/>
                  <a:buAutoNum type="arabicPeriod"/>
                </a:pPr>
                <a:r>
                  <a:rPr lang="en-US" sz="1000" b="1" dirty="0" err="1">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Altintas</a:t>
                </a:r>
                <a:r>
                  <a:rPr lang="en-US" sz="1000" b="1"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 Yusuf. </a:t>
                </a:r>
                <a:r>
                  <a:rPr lang="en-US" sz="1000"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(2012)</a:t>
                </a:r>
                <a:r>
                  <a:rPr lang="en-US" sz="1000" b="1"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 </a:t>
                </a:r>
                <a:r>
                  <a:rPr lang="en-US" sz="1000" i="1"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Manufacturing Automation: Metal Cutting Mechanics, Machine Tool Vibrations, and CNC Design.</a:t>
                </a:r>
                <a:r>
                  <a:rPr lang="en-US" sz="1000" b="1"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 </a:t>
                </a:r>
              </a:p>
              <a:p>
                <a:pPr marL="228600" indent="-228600">
                  <a:lnSpc>
                    <a:spcPct val="100000"/>
                  </a:lnSpc>
                  <a:spcBef>
                    <a:spcPts val="0"/>
                  </a:spcBef>
                  <a:buClr>
                    <a:srgbClr val="0070C0"/>
                  </a:buClr>
                  <a:buSzPct val="100000"/>
                  <a:buAutoNum type="arabicPeriod"/>
                </a:pPr>
                <a:r>
                  <a:rPr lang="en-US" sz="1000" b="1" dirty="0" err="1">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Siddhpura</a:t>
                </a:r>
                <a:r>
                  <a:rPr lang="en-US" sz="1000" b="1"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 M., and </a:t>
                </a:r>
                <a:r>
                  <a:rPr lang="en-US" sz="1000" b="1" dirty="0" err="1">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Roshun</a:t>
                </a:r>
                <a:r>
                  <a:rPr lang="en-US" sz="1000" b="1"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 </a:t>
                </a:r>
                <a:r>
                  <a:rPr lang="en-US" sz="1000" b="1" dirty="0" err="1">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Paurobally</a:t>
                </a:r>
                <a:r>
                  <a:rPr lang="en-US" sz="1000" b="1"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a:t>
                </a:r>
                <a:r>
                  <a:rPr lang="en-US" sz="1000"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 "A review of chatter vibration research in turning." </a:t>
                </a:r>
                <a:r>
                  <a:rPr lang="en-US" sz="1000" i="1"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International Journal of Machine tools and manufacture 61</a:t>
                </a:r>
                <a:r>
                  <a:rPr lang="en-US" sz="1000" dirty="0">
                    <a:solidFill>
                      <a:schemeClr val="accent1">
                        <a:lumMod val="50000"/>
                      </a:schemeClr>
                    </a:solidFill>
                    <a:latin typeface="Times New Roman" panose="02020603050405020304" pitchFamily="18" charset="0"/>
                    <a:ea typeface="Times New Roman" panose="02020603050405020304" pitchFamily="18" charset="0"/>
                    <a:cs typeface="Latha" panose="020B0604020202020204" pitchFamily="34" charset="0"/>
                  </a:rPr>
                  <a:t> (2012): 27-47.</a:t>
                </a:r>
                <a:endParaRPr lang="en-IN" sz="1000" dirty="0">
                  <a:solidFill>
                    <a:schemeClr val="accent1">
                      <a:lumMod val="50000"/>
                    </a:schemeClr>
                  </a:solidFill>
                  <a:latin typeface="Calibri" panose="020F0502020204030204" pitchFamily="34" charset="0"/>
                  <a:ea typeface="Calibri" panose="020F0502020204030204" pitchFamily="34" charset="0"/>
                  <a:cs typeface="Latha" panose="020B0604020202020204" pitchFamily="34" charset="0"/>
                </a:endParaRPr>
              </a:p>
              <a:p>
                <a:pPr marL="0" indent="0">
                  <a:lnSpc>
                    <a:spcPct val="100000"/>
                  </a:lnSpc>
                  <a:spcBef>
                    <a:spcPts val="0"/>
                  </a:spcBef>
                  <a:buClr>
                    <a:srgbClr val="0070C0"/>
                  </a:buClr>
                  <a:buSzPct val="100000"/>
                  <a:buNone/>
                </a:pPr>
                <a:endParaRPr lang="en-US" dirty="0">
                  <a:solidFill>
                    <a:schemeClr val="accent1">
                      <a:lumMod val="50000"/>
                    </a:schemeClr>
                  </a:solidFill>
                  <a:latin typeface="Fira Sans Extra Condensed" panose="020B0604020202020204" charset="0"/>
                  <a:ea typeface="Fira Sans Extra Condensed Black"/>
                  <a:cs typeface="Fira Sans Extra Condensed Black"/>
                  <a:sym typeface="Fira Sans Extra Condensed Black"/>
                </a:endParaRPr>
              </a:p>
              <a:p>
                <a:pPr indent="-457200">
                  <a:lnSpc>
                    <a:spcPct val="100000"/>
                  </a:lnSpc>
                  <a:spcBef>
                    <a:spcPts val="0"/>
                  </a:spcBef>
                  <a:buClr>
                    <a:srgbClr val="0070C0"/>
                  </a:buClr>
                  <a:buSzPts val="4800"/>
                </a:pPr>
                <a:endParaRPr lang="en-US" dirty="0">
                  <a:solidFill>
                    <a:srgbClr val="0070C0"/>
                  </a:solidFill>
                  <a:latin typeface="Fira Sans Extra Condensed" panose="020B0604020202020204" charset="0"/>
                  <a:ea typeface="Fira Sans Extra Condensed Black"/>
                  <a:cs typeface="Fira Sans Extra Condensed Black"/>
                  <a:sym typeface="Fira Sans Extra Condensed Black"/>
                </a:endParaRPr>
              </a:p>
            </p:txBody>
          </p:sp>
        </mc:Choice>
        <mc:Fallback xmlns="">
          <p:sp>
            <p:nvSpPr>
              <p:cNvPr id="3" name="Text Placeholder 2">
                <a:extLst>
                  <a:ext uri="{FF2B5EF4-FFF2-40B4-BE49-F238E27FC236}">
                    <a16:creationId xmlns:a16="http://schemas.microsoft.com/office/drawing/2014/main" id="{D37A7C33-373B-4B67-B9C4-3DD871955150}"/>
                  </a:ext>
                </a:extLst>
              </p:cNvPr>
              <p:cNvSpPr>
                <a:spLocks noGrp="1" noRot="1" noChangeAspect="1" noMove="1" noResize="1" noEditPoints="1" noAdjustHandles="1" noChangeArrowheads="1" noChangeShapeType="1" noTextEdit="1"/>
              </p:cNvSpPr>
              <p:nvPr>
                <p:ph type="body" idx="1"/>
              </p:nvPr>
            </p:nvSpPr>
            <p:spPr>
              <a:xfrm>
                <a:off x="838200" y="1249681"/>
                <a:ext cx="10515600" cy="4927282"/>
              </a:xfrm>
              <a:blipFill>
                <a:blip r:embed="rId2"/>
                <a:stretch>
                  <a:fillRect/>
                </a:stretch>
              </a:blipFill>
              <a:ln w="12700">
                <a:solidFill>
                  <a:schemeClr val="tx1"/>
                </a:solidFill>
              </a:ln>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06813F84-3F5D-42BB-A389-D63C4EF2CE8E}"/>
              </a:ext>
            </a:extLst>
          </p:cNvPr>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A4BFD5A-BDE0-47F3-9B0E-50DD0AAA1BFF}" type="datetime1">
              <a:rPr kumimoji="0" lang="en-US" sz="1200" b="0" i="0" u="none" strike="noStrike" kern="0" cap="none" spc="0" normalizeH="0" baseline="0" noProof="0" smtClean="0">
                <a:ln>
                  <a:noFill/>
                </a:ln>
                <a:solidFill>
                  <a:srgbClr val="888888"/>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6/30/2021</a:t>
            </a:fld>
            <a:endParaRPr kumimoji="0" lang="en-US" sz="1200" b="0" i="0" u="none" strike="noStrike" kern="0" cap="none" spc="0" normalizeH="0" baseline="0" noProof="0" dirty="0">
              <a:ln>
                <a:noFill/>
              </a:ln>
              <a:solidFill>
                <a:srgbClr val="888888"/>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9AADE59D-796C-491C-8B57-5B0E8669CF78}"/>
              </a:ext>
            </a:extLst>
          </p:cNvPr>
          <p:cNvSpPr>
            <a:spLocks noGrp="1"/>
          </p:cNvSpPr>
          <p:nvPr>
            <p:ph type="ft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200" b="0" i="0" u="none" strike="noStrike" kern="0" cap="none" spc="0" normalizeH="0" baseline="0" noProof="0">
                <a:ln>
                  <a:noFill/>
                </a:ln>
                <a:solidFill>
                  <a:srgbClr val="888888"/>
                </a:solidFill>
                <a:effectLst/>
                <a:uLnTx/>
                <a:uFillTx/>
                <a:latin typeface="Calibri"/>
                <a:cs typeface="Calibri"/>
                <a:sym typeface="Calibri"/>
              </a:rPr>
              <a:t>Raghuraman Seshadri, M.Tech Smart Mfg. IISc Bangalore</a:t>
            </a:r>
            <a:endParaRPr kumimoji="0" lang="en-IN" sz="1200" b="0" i="0" u="none" strike="noStrike" kern="0" cap="none" spc="0" normalizeH="0" baseline="0" noProof="0" dirty="0">
              <a:ln>
                <a:noFill/>
              </a:ln>
              <a:solidFill>
                <a:srgbClr val="888888"/>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5D5032DB-B877-4C4D-BADE-55FE858A2E6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200" b="0" i="0" u="none" strike="noStrike" kern="0" cap="none" spc="0" normalizeH="0" baseline="0" noProof="0" dirty="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189002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arn(inVertical)">
                                      <p:cBhvr>
                                        <p:cTn id="15" dur="500"/>
                                        <p:tgtEl>
                                          <p:spTgt spid="3">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arn(inVertical)">
                                      <p:cBhvr>
                                        <p:cTn id="18" dur="500"/>
                                        <p:tgtEl>
                                          <p:spTgt spid="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arn(inVertical)">
                                      <p:cBhvr>
                                        <p:cTn id="21" dur="500"/>
                                        <p:tgtEl>
                                          <p:spTgt spid="3">
                                            <p:txEl>
                                              <p:pRg st="7" end="7"/>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barn(inVertical)">
                                      <p:cBhvr>
                                        <p:cTn id="24" dur="500"/>
                                        <p:tgtEl>
                                          <p:spTgt spid="3">
                                            <p:txEl>
                                              <p:pRg st="9" end="9"/>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barn(inVertical)">
                                      <p:cBhvr>
                                        <p:cTn id="27" dur="500"/>
                                        <p:tgtEl>
                                          <p:spTgt spid="3">
                                            <p:txEl>
                                              <p:pRg st="11" end="11"/>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xEl>
                                              <p:pRg st="13" end="13"/>
                                            </p:txEl>
                                          </p:spTgt>
                                        </p:tgtEl>
                                        <p:attrNameLst>
                                          <p:attrName>style.visibility</p:attrName>
                                        </p:attrNameLst>
                                      </p:cBhvr>
                                      <p:to>
                                        <p:strVal val="visible"/>
                                      </p:to>
                                    </p:set>
                                    <p:animEffect transition="in" filter="barn(inVertical)">
                                      <p:cBhvr>
                                        <p:cTn id="3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832C1-7729-423F-BB9E-B13EB5F0BCD1}"/>
              </a:ext>
            </a:extLst>
          </p:cNvPr>
          <p:cNvSpPr>
            <a:spLocks noGrp="1"/>
          </p:cNvSpPr>
          <p:nvPr>
            <p:ph type="title"/>
          </p:nvPr>
        </p:nvSpPr>
        <p:spPr>
          <a:xfrm>
            <a:off x="1524000" y="1584683"/>
            <a:ext cx="9144000" cy="2551829"/>
          </a:xfrm>
        </p:spPr>
        <p:txBody>
          <a:bodyPr vert="horz" lIns="91440" tIns="45720" rIns="91440" bIns="45720" rtlCol="0" anchor="ctr">
            <a:normAutofit fontScale="90000"/>
          </a:bodyPr>
          <a:lstStyle/>
          <a:p>
            <a:pPr algn="ctr"/>
            <a:r>
              <a:rPr lang="en-GB" sz="6600" dirty="0"/>
              <a:t>Time domain plot having acceleration in y-axis and time in x-axis</a:t>
            </a:r>
            <a:endParaRPr lang="en-US" sz="6600" kern="1200" dirty="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40021761-3087-4700-9660-11A1F48E0430}"/>
              </a:ext>
            </a:extLst>
          </p:cNvPr>
          <p:cNvSpPr>
            <a:spLocks noGrp="1"/>
          </p:cNvSpPr>
          <p:nvPr>
            <p:ph type="sldNum" sz="quarter" idx="12"/>
          </p:nvPr>
        </p:nvSpPr>
        <p:spPr/>
        <p:txBody>
          <a:bodyPr/>
          <a:lstStyle/>
          <a:p>
            <a:fld id="{6756410F-FE72-4E06-92A0-9143AB9F115C}" type="slidenum">
              <a:rPr lang="en-IN" smtClean="0"/>
              <a:t>30</a:t>
            </a:fld>
            <a:endParaRPr lang="en-IN"/>
          </a:p>
        </p:txBody>
      </p:sp>
    </p:spTree>
    <p:extLst>
      <p:ext uri="{BB962C8B-B14F-4D97-AF65-F5344CB8AC3E}">
        <p14:creationId xmlns:p14="http://schemas.microsoft.com/office/powerpoint/2010/main" val="2227876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2C12B0DE-2B53-43FC-8558-2588D75E2C3B}"/>
              </a:ext>
            </a:extLst>
          </p:cNvPr>
          <p:cNvPicPr>
            <a:picLocks noChangeAspect="1"/>
          </p:cNvPicPr>
          <p:nvPr/>
        </p:nvPicPr>
        <p:blipFill rotWithShape="1">
          <a:blip r:embed="rId2">
            <a:extLst>
              <a:ext uri="{28A0092B-C50C-407E-A947-70E740481C1C}">
                <a14:useLocalDpi xmlns:a14="http://schemas.microsoft.com/office/drawing/2010/main" val="0"/>
              </a:ext>
            </a:extLst>
          </a:blip>
          <a:srcRect t="30371" b="21686"/>
          <a:stretch/>
        </p:blipFill>
        <p:spPr>
          <a:xfrm>
            <a:off x="0" y="571938"/>
            <a:ext cx="12192000" cy="285706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D9197AC-A247-463A-886C-201EDF4AA895}"/>
              </a:ext>
            </a:extLst>
          </p:cNvPr>
          <p:cNvPicPr>
            <a:picLocks noChangeAspect="1"/>
          </p:cNvPicPr>
          <p:nvPr/>
        </p:nvPicPr>
        <p:blipFill rotWithShape="1">
          <a:blip r:embed="rId3">
            <a:extLst>
              <a:ext uri="{28A0092B-C50C-407E-A947-70E740481C1C}">
                <a14:useLocalDpi xmlns:a14="http://schemas.microsoft.com/office/drawing/2010/main" val="0"/>
              </a:ext>
            </a:extLst>
          </a:blip>
          <a:srcRect t="30345" b="21712"/>
          <a:stretch/>
        </p:blipFill>
        <p:spPr>
          <a:xfrm>
            <a:off x="0" y="4000936"/>
            <a:ext cx="12192000" cy="2857063"/>
          </a:xfrm>
          <a:prstGeom prst="rect">
            <a:avLst/>
          </a:prstGeom>
        </p:spPr>
      </p:pic>
      <p:sp>
        <p:nvSpPr>
          <p:cNvPr id="8" name="TextBox 7">
            <a:extLst>
              <a:ext uri="{FF2B5EF4-FFF2-40B4-BE49-F238E27FC236}">
                <a16:creationId xmlns:a16="http://schemas.microsoft.com/office/drawing/2014/main" id="{4B0B1F76-454F-43F2-B9B2-00FACB01AE51}"/>
              </a:ext>
            </a:extLst>
          </p:cNvPr>
          <p:cNvSpPr txBox="1"/>
          <p:nvPr/>
        </p:nvSpPr>
        <p:spPr>
          <a:xfrm>
            <a:off x="328773" y="122244"/>
            <a:ext cx="2486346" cy="400110"/>
          </a:xfrm>
          <a:prstGeom prst="rect">
            <a:avLst/>
          </a:prstGeom>
          <a:noFill/>
        </p:spPr>
        <p:txBody>
          <a:bodyPr wrap="square" rtlCol="0">
            <a:spAutoFit/>
          </a:bodyPr>
          <a:lstStyle/>
          <a:p>
            <a:r>
              <a:rPr lang="en-GB" sz="2000" b="1" dirty="0"/>
              <a:t>PLOT A (no chatter)</a:t>
            </a:r>
            <a:endParaRPr lang="en-IN" sz="2000" b="1" dirty="0"/>
          </a:p>
        </p:txBody>
      </p:sp>
      <p:sp>
        <p:nvSpPr>
          <p:cNvPr id="9" name="TextBox 8">
            <a:extLst>
              <a:ext uri="{FF2B5EF4-FFF2-40B4-BE49-F238E27FC236}">
                <a16:creationId xmlns:a16="http://schemas.microsoft.com/office/drawing/2014/main" id="{5A6F032A-8E00-487B-82F4-76E8D50CA99C}"/>
              </a:ext>
            </a:extLst>
          </p:cNvPr>
          <p:cNvSpPr txBox="1"/>
          <p:nvPr/>
        </p:nvSpPr>
        <p:spPr>
          <a:xfrm>
            <a:off x="328773" y="3637257"/>
            <a:ext cx="2486346" cy="400110"/>
          </a:xfrm>
          <a:prstGeom prst="rect">
            <a:avLst/>
          </a:prstGeom>
          <a:noFill/>
        </p:spPr>
        <p:txBody>
          <a:bodyPr wrap="square" rtlCol="0">
            <a:spAutoFit/>
          </a:bodyPr>
          <a:lstStyle/>
          <a:p>
            <a:r>
              <a:rPr lang="en-GB" sz="2000" b="1" dirty="0"/>
              <a:t>PLOT B (chatter)</a:t>
            </a:r>
            <a:endParaRPr lang="en-IN" sz="2000" b="1" dirty="0"/>
          </a:p>
        </p:txBody>
      </p:sp>
      <p:sp>
        <p:nvSpPr>
          <p:cNvPr id="2" name="Slide Number Placeholder 1">
            <a:extLst>
              <a:ext uri="{FF2B5EF4-FFF2-40B4-BE49-F238E27FC236}">
                <a16:creationId xmlns:a16="http://schemas.microsoft.com/office/drawing/2014/main" id="{E185C649-7F30-4B8B-8301-DD52A664C4D7}"/>
              </a:ext>
            </a:extLst>
          </p:cNvPr>
          <p:cNvSpPr>
            <a:spLocks noGrp="1"/>
          </p:cNvSpPr>
          <p:nvPr>
            <p:ph type="sldNum" sz="quarter" idx="12"/>
          </p:nvPr>
        </p:nvSpPr>
        <p:spPr/>
        <p:txBody>
          <a:bodyPr/>
          <a:lstStyle/>
          <a:p>
            <a:fld id="{6756410F-FE72-4E06-92A0-9143AB9F115C}" type="slidenum">
              <a:rPr lang="en-IN" smtClean="0"/>
              <a:t>31</a:t>
            </a:fld>
            <a:endParaRPr lang="en-IN"/>
          </a:p>
        </p:txBody>
      </p:sp>
    </p:spTree>
    <p:extLst>
      <p:ext uri="{BB962C8B-B14F-4D97-AF65-F5344CB8AC3E}">
        <p14:creationId xmlns:p14="http://schemas.microsoft.com/office/powerpoint/2010/main" val="2842647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832C1-7729-423F-BB9E-B13EB5F0BCD1}"/>
              </a:ext>
            </a:extLst>
          </p:cNvPr>
          <p:cNvSpPr>
            <a:spLocks noGrp="1"/>
          </p:cNvSpPr>
          <p:nvPr>
            <p:ph type="title"/>
          </p:nvPr>
        </p:nvSpPr>
        <p:spPr>
          <a:xfrm>
            <a:off x="1524000" y="1584683"/>
            <a:ext cx="9144000" cy="2551829"/>
          </a:xfrm>
        </p:spPr>
        <p:txBody>
          <a:bodyPr vert="horz" lIns="91440" tIns="45720" rIns="91440" bIns="45720" rtlCol="0" anchor="ctr">
            <a:normAutofit fontScale="90000"/>
          </a:bodyPr>
          <a:lstStyle/>
          <a:p>
            <a:pPr algn="ctr"/>
            <a:r>
              <a:rPr lang="en-GB" sz="6600" dirty="0"/>
              <a:t>Permutation Entropy (PE) plot having PE in y-axis and time in x-axis</a:t>
            </a:r>
            <a:endParaRPr lang="en-US" sz="6600" kern="1200" dirty="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6E9FB98F-07D1-463D-97FA-172CBCAAA841}"/>
              </a:ext>
            </a:extLst>
          </p:cNvPr>
          <p:cNvSpPr>
            <a:spLocks noGrp="1"/>
          </p:cNvSpPr>
          <p:nvPr>
            <p:ph type="sldNum" sz="quarter" idx="12"/>
          </p:nvPr>
        </p:nvSpPr>
        <p:spPr/>
        <p:txBody>
          <a:bodyPr/>
          <a:lstStyle/>
          <a:p>
            <a:fld id="{6756410F-FE72-4E06-92A0-9143AB9F115C}" type="slidenum">
              <a:rPr lang="en-IN" smtClean="0"/>
              <a:t>32</a:t>
            </a:fld>
            <a:endParaRPr lang="en-IN"/>
          </a:p>
        </p:txBody>
      </p:sp>
    </p:spTree>
    <p:extLst>
      <p:ext uri="{BB962C8B-B14F-4D97-AF65-F5344CB8AC3E}">
        <p14:creationId xmlns:p14="http://schemas.microsoft.com/office/powerpoint/2010/main" val="3292238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3020B661-68E7-41A8-B65E-EE7DFE7FCBA7}"/>
              </a:ext>
            </a:extLst>
          </p:cNvPr>
          <p:cNvPicPr>
            <a:picLocks noChangeAspect="1"/>
          </p:cNvPicPr>
          <p:nvPr/>
        </p:nvPicPr>
        <p:blipFill rotWithShape="1">
          <a:blip r:embed="rId2">
            <a:extLst>
              <a:ext uri="{28A0092B-C50C-407E-A947-70E740481C1C}">
                <a14:useLocalDpi xmlns:a14="http://schemas.microsoft.com/office/drawing/2010/main" val="0"/>
              </a:ext>
            </a:extLst>
          </a:blip>
          <a:srcRect l="7672" t="25901" b="19234"/>
          <a:stretch/>
        </p:blipFill>
        <p:spPr>
          <a:xfrm>
            <a:off x="0" y="455944"/>
            <a:ext cx="12192000" cy="2794571"/>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524C8591-62EA-4900-A73C-AF3A2CAC1E39}"/>
              </a:ext>
            </a:extLst>
          </p:cNvPr>
          <p:cNvPicPr>
            <a:picLocks noChangeAspect="1"/>
          </p:cNvPicPr>
          <p:nvPr/>
        </p:nvPicPr>
        <p:blipFill rotWithShape="1">
          <a:blip r:embed="rId3">
            <a:extLst>
              <a:ext uri="{28A0092B-C50C-407E-A947-70E740481C1C}">
                <a14:useLocalDpi xmlns:a14="http://schemas.microsoft.com/office/drawing/2010/main" val="0"/>
              </a:ext>
            </a:extLst>
          </a:blip>
          <a:srcRect t="24828" b="15862"/>
          <a:stretch/>
        </p:blipFill>
        <p:spPr>
          <a:xfrm>
            <a:off x="0" y="3793185"/>
            <a:ext cx="12192000" cy="3008981"/>
          </a:xfrm>
          <a:prstGeom prst="rect">
            <a:avLst/>
          </a:prstGeom>
        </p:spPr>
      </p:pic>
      <p:sp>
        <p:nvSpPr>
          <p:cNvPr id="8" name="TextBox 7">
            <a:extLst>
              <a:ext uri="{FF2B5EF4-FFF2-40B4-BE49-F238E27FC236}">
                <a16:creationId xmlns:a16="http://schemas.microsoft.com/office/drawing/2014/main" id="{AF728194-BC21-40B0-8219-994403B539B1}"/>
              </a:ext>
            </a:extLst>
          </p:cNvPr>
          <p:cNvSpPr txBox="1"/>
          <p:nvPr/>
        </p:nvSpPr>
        <p:spPr>
          <a:xfrm>
            <a:off x="196693" y="55834"/>
            <a:ext cx="2486346" cy="400110"/>
          </a:xfrm>
          <a:prstGeom prst="rect">
            <a:avLst/>
          </a:prstGeom>
          <a:noFill/>
        </p:spPr>
        <p:txBody>
          <a:bodyPr wrap="square" rtlCol="0">
            <a:spAutoFit/>
          </a:bodyPr>
          <a:lstStyle/>
          <a:p>
            <a:r>
              <a:rPr lang="en-GB" sz="2000" b="1" dirty="0"/>
              <a:t>PLOT A (no chatter)</a:t>
            </a:r>
            <a:endParaRPr lang="en-IN" sz="2000" b="1" dirty="0"/>
          </a:p>
        </p:txBody>
      </p:sp>
      <p:sp>
        <p:nvSpPr>
          <p:cNvPr id="9" name="TextBox 8">
            <a:extLst>
              <a:ext uri="{FF2B5EF4-FFF2-40B4-BE49-F238E27FC236}">
                <a16:creationId xmlns:a16="http://schemas.microsoft.com/office/drawing/2014/main" id="{A7BC2DFD-F5C7-4598-9156-741AA3B4E1FA}"/>
              </a:ext>
            </a:extLst>
          </p:cNvPr>
          <p:cNvSpPr txBox="1"/>
          <p:nvPr/>
        </p:nvSpPr>
        <p:spPr>
          <a:xfrm>
            <a:off x="196693" y="3306555"/>
            <a:ext cx="2486346" cy="400110"/>
          </a:xfrm>
          <a:prstGeom prst="rect">
            <a:avLst/>
          </a:prstGeom>
          <a:noFill/>
        </p:spPr>
        <p:txBody>
          <a:bodyPr wrap="square" rtlCol="0">
            <a:spAutoFit/>
          </a:bodyPr>
          <a:lstStyle/>
          <a:p>
            <a:r>
              <a:rPr lang="en-GB" sz="2000" b="1" dirty="0"/>
              <a:t>PLOT B (chatter)</a:t>
            </a:r>
            <a:endParaRPr lang="en-IN" sz="2000" b="1" dirty="0"/>
          </a:p>
        </p:txBody>
      </p:sp>
      <p:sp>
        <p:nvSpPr>
          <p:cNvPr id="2" name="Slide Number Placeholder 1">
            <a:extLst>
              <a:ext uri="{FF2B5EF4-FFF2-40B4-BE49-F238E27FC236}">
                <a16:creationId xmlns:a16="http://schemas.microsoft.com/office/drawing/2014/main" id="{BA8F4F22-5128-4A97-8AD8-F2E63E5B0E65}"/>
              </a:ext>
            </a:extLst>
          </p:cNvPr>
          <p:cNvSpPr>
            <a:spLocks noGrp="1"/>
          </p:cNvSpPr>
          <p:nvPr>
            <p:ph type="sldNum" sz="quarter" idx="12"/>
          </p:nvPr>
        </p:nvSpPr>
        <p:spPr/>
        <p:txBody>
          <a:bodyPr/>
          <a:lstStyle/>
          <a:p>
            <a:fld id="{6756410F-FE72-4E06-92A0-9143AB9F115C}" type="slidenum">
              <a:rPr lang="en-IN" smtClean="0"/>
              <a:t>33</a:t>
            </a:fld>
            <a:endParaRPr lang="en-IN"/>
          </a:p>
        </p:txBody>
      </p:sp>
    </p:spTree>
    <p:extLst>
      <p:ext uri="{BB962C8B-B14F-4D97-AF65-F5344CB8AC3E}">
        <p14:creationId xmlns:p14="http://schemas.microsoft.com/office/powerpoint/2010/main" val="2519604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832C1-7729-423F-BB9E-B13EB5F0BCD1}"/>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GB" sz="5000" dirty="0"/>
              <a:t>Spectrogram plot having frequency in y-axis and time in x-axis using matplotlib and </a:t>
            </a:r>
            <a:r>
              <a:rPr lang="en-GB" sz="5000" dirty="0" err="1"/>
              <a:t>scipy</a:t>
            </a:r>
            <a:r>
              <a:rPr lang="en-GB" sz="5000" dirty="0"/>
              <a:t> library</a:t>
            </a:r>
            <a:endParaRPr lang="en-US" sz="5000" kern="1200" dirty="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BDB3AE29-E5E5-4714-AD63-354536EAC23B}"/>
              </a:ext>
            </a:extLst>
          </p:cNvPr>
          <p:cNvSpPr>
            <a:spLocks noGrp="1"/>
          </p:cNvSpPr>
          <p:nvPr>
            <p:ph type="sldNum" sz="quarter" idx="12"/>
          </p:nvPr>
        </p:nvSpPr>
        <p:spPr/>
        <p:txBody>
          <a:bodyPr/>
          <a:lstStyle/>
          <a:p>
            <a:fld id="{6756410F-FE72-4E06-92A0-9143AB9F115C}" type="slidenum">
              <a:rPr lang="en-IN" smtClean="0"/>
              <a:t>34</a:t>
            </a:fld>
            <a:endParaRPr lang="en-IN"/>
          </a:p>
        </p:txBody>
      </p:sp>
    </p:spTree>
    <p:extLst>
      <p:ext uri="{BB962C8B-B14F-4D97-AF65-F5344CB8AC3E}">
        <p14:creationId xmlns:p14="http://schemas.microsoft.com/office/powerpoint/2010/main" val="2622747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F728194-BC21-40B0-8219-994403B539B1}"/>
              </a:ext>
            </a:extLst>
          </p:cNvPr>
          <p:cNvSpPr txBox="1"/>
          <p:nvPr/>
        </p:nvSpPr>
        <p:spPr>
          <a:xfrm>
            <a:off x="196693" y="55834"/>
            <a:ext cx="2486346" cy="400110"/>
          </a:xfrm>
          <a:prstGeom prst="rect">
            <a:avLst/>
          </a:prstGeom>
          <a:noFill/>
        </p:spPr>
        <p:txBody>
          <a:bodyPr wrap="square" rtlCol="0">
            <a:spAutoFit/>
          </a:bodyPr>
          <a:lstStyle/>
          <a:p>
            <a:r>
              <a:rPr lang="en-GB" sz="2000" b="1" dirty="0"/>
              <a:t>PLOT A (no chatter)</a:t>
            </a:r>
            <a:endParaRPr lang="en-IN" sz="2000" b="1" dirty="0"/>
          </a:p>
        </p:txBody>
      </p:sp>
      <p:sp>
        <p:nvSpPr>
          <p:cNvPr id="9" name="TextBox 8">
            <a:extLst>
              <a:ext uri="{FF2B5EF4-FFF2-40B4-BE49-F238E27FC236}">
                <a16:creationId xmlns:a16="http://schemas.microsoft.com/office/drawing/2014/main" id="{A7BC2DFD-F5C7-4598-9156-741AA3B4E1FA}"/>
              </a:ext>
            </a:extLst>
          </p:cNvPr>
          <p:cNvSpPr txBox="1"/>
          <p:nvPr/>
        </p:nvSpPr>
        <p:spPr>
          <a:xfrm>
            <a:off x="196693" y="3306555"/>
            <a:ext cx="2486346" cy="400110"/>
          </a:xfrm>
          <a:prstGeom prst="rect">
            <a:avLst/>
          </a:prstGeom>
          <a:noFill/>
        </p:spPr>
        <p:txBody>
          <a:bodyPr wrap="square" rtlCol="0">
            <a:spAutoFit/>
          </a:bodyPr>
          <a:lstStyle/>
          <a:p>
            <a:r>
              <a:rPr lang="en-GB" sz="2000" b="1" dirty="0"/>
              <a:t>PLOT B (chatter)</a:t>
            </a:r>
            <a:endParaRPr lang="en-IN" sz="2000" b="1" dirty="0"/>
          </a:p>
        </p:txBody>
      </p:sp>
      <p:pic>
        <p:nvPicPr>
          <p:cNvPr id="6" name="Picture 5" descr="Graphical user interface, application&#10;&#10;Description automatically generated">
            <a:extLst>
              <a:ext uri="{FF2B5EF4-FFF2-40B4-BE49-F238E27FC236}">
                <a16:creationId xmlns:a16="http://schemas.microsoft.com/office/drawing/2014/main" id="{C91E4727-6F4B-4545-90F0-2FE744604524}"/>
              </a:ext>
            </a:extLst>
          </p:cNvPr>
          <p:cNvPicPr>
            <a:picLocks noChangeAspect="1"/>
          </p:cNvPicPr>
          <p:nvPr/>
        </p:nvPicPr>
        <p:blipFill rotWithShape="1">
          <a:blip r:embed="rId2">
            <a:extLst>
              <a:ext uri="{28A0092B-C50C-407E-A947-70E740481C1C}">
                <a14:useLocalDpi xmlns:a14="http://schemas.microsoft.com/office/drawing/2010/main" val="0"/>
              </a:ext>
            </a:extLst>
          </a:blip>
          <a:srcRect l="12431" t="40247" r="1388" b="20864"/>
          <a:stretch/>
        </p:blipFill>
        <p:spPr>
          <a:xfrm>
            <a:off x="745066" y="3987799"/>
            <a:ext cx="10507134" cy="266700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586C73-3BA3-4056-A8C8-9AD11964CD1B}"/>
              </a:ext>
            </a:extLst>
          </p:cNvPr>
          <p:cNvPicPr>
            <a:picLocks noChangeAspect="1"/>
          </p:cNvPicPr>
          <p:nvPr/>
        </p:nvPicPr>
        <p:blipFill rotWithShape="1">
          <a:blip r:embed="rId3">
            <a:extLst>
              <a:ext uri="{28A0092B-C50C-407E-A947-70E740481C1C}">
                <a14:useLocalDpi xmlns:a14="http://schemas.microsoft.com/office/drawing/2010/main" val="0"/>
              </a:ext>
            </a:extLst>
          </a:blip>
          <a:srcRect l="6944" t="24814" r="903" b="34939"/>
          <a:stretch/>
        </p:blipFill>
        <p:spPr>
          <a:xfrm>
            <a:off x="745066" y="721284"/>
            <a:ext cx="10523483" cy="2585271"/>
          </a:xfrm>
          <a:prstGeom prst="rect">
            <a:avLst/>
          </a:prstGeom>
        </p:spPr>
      </p:pic>
      <p:sp>
        <p:nvSpPr>
          <p:cNvPr id="2" name="Slide Number Placeholder 1">
            <a:extLst>
              <a:ext uri="{FF2B5EF4-FFF2-40B4-BE49-F238E27FC236}">
                <a16:creationId xmlns:a16="http://schemas.microsoft.com/office/drawing/2014/main" id="{9F2F1919-2AB0-49B7-AB0A-E98F80455A68}"/>
              </a:ext>
            </a:extLst>
          </p:cNvPr>
          <p:cNvSpPr>
            <a:spLocks noGrp="1"/>
          </p:cNvSpPr>
          <p:nvPr>
            <p:ph type="sldNum" sz="quarter" idx="12"/>
          </p:nvPr>
        </p:nvSpPr>
        <p:spPr/>
        <p:txBody>
          <a:bodyPr/>
          <a:lstStyle/>
          <a:p>
            <a:fld id="{6756410F-FE72-4E06-92A0-9143AB9F115C}" type="slidenum">
              <a:rPr lang="en-IN" smtClean="0"/>
              <a:t>35</a:t>
            </a:fld>
            <a:endParaRPr lang="en-IN"/>
          </a:p>
        </p:txBody>
      </p:sp>
    </p:spTree>
    <p:extLst>
      <p:ext uri="{BB962C8B-B14F-4D97-AF65-F5344CB8AC3E}">
        <p14:creationId xmlns:p14="http://schemas.microsoft.com/office/powerpoint/2010/main" val="1457719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832C1-7729-423F-BB9E-B13EB5F0BCD1}"/>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GB" sz="5000" dirty="0"/>
              <a:t>Magnitude spectrum plot having frequency magnitude </a:t>
            </a:r>
            <a:r>
              <a:rPr lang="en-GB" sz="5000"/>
              <a:t>(energy) </a:t>
            </a:r>
            <a:r>
              <a:rPr lang="en-GB" sz="5000" dirty="0"/>
              <a:t>in y-axis and frequency in x-axis</a:t>
            </a:r>
            <a:endParaRPr lang="en-US" sz="5000" kern="1200" dirty="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60A41346-BCF5-4CEC-B24F-704351D2968F}"/>
              </a:ext>
            </a:extLst>
          </p:cNvPr>
          <p:cNvSpPr>
            <a:spLocks noGrp="1"/>
          </p:cNvSpPr>
          <p:nvPr>
            <p:ph type="sldNum" sz="quarter" idx="12"/>
          </p:nvPr>
        </p:nvSpPr>
        <p:spPr/>
        <p:txBody>
          <a:bodyPr/>
          <a:lstStyle/>
          <a:p>
            <a:fld id="{6756410F-FE72-4E06-92A0-9143AB9F115C}" type="slidenum">
              <a:rPr lang="en-IN" smtClean="0"/>
              <a:t>36</a:t>
            </a:fld>
            <a:endParaRPr lang="en-IN"/>
          </a:p>
        </p:txBody>
      </p:sp>
    </p:spTree>
    <p:extLst>
      <p:ext uri="{BB962C8B-B14F-4D97-AF65-F5344CB8AC3E}">
        <p14:creationId xmlns:p14="http://schemas.microsoft.com/office/powerpoint/2010/main" val="2726111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F728194-BC21-40B0-8219-994403B539B1}"/>
              </a:ext>
            </a:extLst>
          </p:cNvPr>
          <p:cNvSpPr txBox="1"/>
          <p:nvPr/>
        </p:nvSpPr>
        <p:spPr>
          <a:xfrm>
            <a:off x="196693" y="55834"/>
            <a:ext cx="2486346" cy="400110"/>
          </a:xfrm>
          <a:prstGeom prst="rect">
            <a:avLst/>
          </a:prstGeom>
          <a:noFill/>
        </p:spPr>
        <p:txBody>
          <a:bodyPr wrap="square" rtlCol="0">
            <a:spAutoFit/>
          </a:bodyPr>
          <a:lstStyle/>
          <a:p>
            <a:r>
              <a:rPr lang="en-GB" sz="2000" b="1" dirty="0"/>
              <a:t>PLOT A (no chatter)</a:t>
            </a:r>
            <a:endParaRPr lang="en-IN" sz="2000" b="1" dirty="0"/>
          </a:p>
        </p:txBody>
      </p:sp>
      <p:sp>
        <p:nvSpPr>
          <p:cNvPr id="9" name="TextBox 8">
            <a:extLst>
              <a:ext uri="{FF2B5EF4-FFF2-40B4-BE49-F238E27FC236}">
                <a16:creationId xmlns:a16="http://schemas.microsoft.com/office/drawing/2014/main" id="{A7BC2DFD-F5C7-4598-9156-741AA3B4E1FA}"/>
              </a:ext>
            </a:extLst>
          </p:cNvPr>
          <p:cNvSpPr txBox="1"/>
          <p:nvPr/>
        </p:nvSpPr>
        <p:spPr>
          <a:xfrm>
            <a:off x="196693" y="3306555"/>
            <a:ext cx="2486346" cy="400110"/>
          </a:xfrm>
          <a:prstGeom prst="rect">
            <a:avLst/>
          </a:prstGeom>
          <a:noFill/>
        </p:spPr>
        <p:txBody>
          <a:bodyPr wrap="square" rtlCol="0">
            <a:spAutoFit/>
          </a:bodyPr>
          <a:lstStyle/>
          <a:p>
            <a:r>
              <a:rPr lang="en-GB" sz="2000" b="1" dirty="0"/>
              <a:t>PLOT B (chatter)</a:t>
            </a:r>
            <a:endParaRPr lang="en-IN" sz="2000" b="1" dirty="0"/>
          </a:p>
        </p:txBody>
      </p:sp>
      <p:pic>
        <p:nvPicPr>
          <p:cNvPr id="3" name="Picture 2" descr="Graphical user interface&#10;&#10;Description automatically generated">
            <a:extLst>
              <a:ext uri="{FF2B5EF4-FFF2-40B4-BE49-F238E27FC236}">
                <a16:creationId xmlns:a16="http://schemas.microsoft.com/office/drawing/2014/main" id="{A3DF83F8-E807-4228-873F-55712436C700}"/>
              </a:ext>
            </a:extLst>
          </p:cNvPr>
          <p:cNvPicPr>
            <a:picLocks noChangeAspect="1"/>
          </p:cNvPicPr>
          <p:nvPr/>
        </p:nvPicPr>
        <p:blipFill rotWithShape="1">
          <a:blip r:embed="rId2">
            <a:extLst>
              <a:ext uri="{28A0092B-C50C-407E-A947-70E740481C1C}">
                <a14:useLocalDpi xmlns:a14="http://schemas.microsoft.com/office/drawing/2010/main" val="0"/>
              </a:ext>
            </a:extLst>
          </a:blip>
          <a:srcRect l="53541" t="27284" r="1614" b="32098"/>
          <a:stretch/>
        </p:blipFill>
        <p:spPr>
          <a:xfrm>
            <a:off x="3200400" y="455944"/>
            <a:ext cx="5467507" cy="278553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12239A50-F37E-469E-96F0-11E17B1FA3AE}"/>
              </a:ext>
            </a:extLst>
          </p:cNvPr>
          <p:cNvPicPr>
            <a:picLocks noChangeAspect="1"/>
          </p:cNvPicPr>
          <p:nvPr/>
        </p:nvPicPr>
        <p:blipFill rotWithShape="1">
          <a:blip r:embed="rId3">
            <a:extLst>
              <a:ext uri="{28A0092B-C50C-407E-A947-70E740481C1C}">
                <a14:useLocalDpi xmlns:a14="http://schemas.microsoft.com/office/drawing/2010/main" val="0"/>
              </a:ext>
            </a:extLst>
          </a:blip>
          <a:srcRect l="65278" t="37408" b="32346"/>
          <a:stretch/>
        </p:blipFill>
        <p:spPr>
          <a:xfrm>
            <a:off x="3200400" y="3793067"/>
            <a:ext cx="5579532" cy="2785534"/>
          </a:xfrm>
          <a:prstGeom prst="rect">
            <a:avLst/>
          </a:prstGeom>
        </p:spPr>
      </p:pic>
      <p:sp>
        <p:nvSpPr>
          <p:cNvPr id="2" name="Slide Number Placeholder 1">
            <a:extLst>
              <a:ext uri="{FF2B5EF4-FFF2-40B4-BE49-F238E27FC236}">
                <a16:creationId xmlns:a16="http://schemas.microsoft.com/office/drawing/2014/main" id="{3F2227BA-9308-4EED-B99F-1C96356F5046}"/>
              </a:ext>
            </a:extLst>
          </p:cNvPr>
          <p:cNvSpPr>
            <a:spLocks noGrp="1"/>
          </p:cNvSpPr>
          <p:nvPr>
            <p:ph type="sldNum" sz="quarter" idx="12"/>
          </p:nvPr>
        </p:nvSpPr>
        <p:spPr/>
        <p:txBody>
          <a:bodyPr/>
          <a:lstStyle/>
          <a:p>
            <a:fld id="{6756410F-FE72-4E06-92A0-9143AB9F115C}" type="slidenum">
              <a:rPr lang="en-IN" smtClean="0"/>
              <a:t>37</a:t>
            </a:fld>
            <a:endParaRPr lang="en-IN"/>
          </a:p>
        </p:txBody>
      </p:sp>
    </p:spTree>
    <p:extLst>
      <p:ext uri="{BB962C8B-B14F-4D97-AF65-F5344CB8AC3E}">
        <p14:creationId xmlns:p14="http://schemas.microsoft.com/office/powerpoint/2010/main" val="778838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CCDA9-602F-4267-B340-0C2F8B774B3E}"/>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Results</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2C61BC8-DE55-475C-8243-0DA26CFB1853}"/>
              </a:ext>
            </a:extLst>
          </p:cNvPr>
          <p:cNvSpPr>
            <a:spLocks noGrp="1"/>
          </p:cNvSpPr>
          <p:nvPr>
            <p:ph type="sldNum" sz="quarter" idx="12"/>
          </p:nvPr>
        </p:nvSpPr>
        <p:spPr/>
        <p:txBody>
          <a:bodyPr/>
          <a:lstStyle/>
          <a:p>
            <a:fld id="{6756410F-FE72-4E06-92A0-9143AB9F115C}" type="slidenum">
              <a:rPr lang="en-IN" smtClean="0"/>
              <a:t>38</a:t>
            </a:fld>
            <a:endParaRPr lang="en-IN"/>
          </a:p>
        </p:txBody>
      </p:sp>
    </p:spTree>
    <p:extLst>
      <p:ext uri="{BB962C8B-B14F-4D97-AF65-F5344CB8AC3E}">
        <p14:creationId xmlns:p14="http://schemas.microsoft.com/office/powerpoint/2010/main" val="3595919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832C1-7729-423F-BB9E-B13EB5F0BCD1}"/>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Chatter Detection Results</a:t>
            </a:r>
          </a:p>
        </p:txBody>
      </p:sp>
      <p:sp>
        <p:nvSpPr>
          <p:cNvPr id="3" name="Slide Number Placeholder 2">
            <a:extLst>
              <a:ext uri="{FF2B5EF4-FFF2-40B4-BE49-F238E27FC236}">
                <a16:creationId xmlns:a16="http://schemas.microsoft.com/office/drawing/2014/main" id="{A63611C4-4FB1-4802-A112-B5209E6B5D0C}"/>
              </a:ext>
            </a:extLst>
          </p:cNvPr>
          <p:cNvSpPr>
            <a:spLocks noGrp="1"/>
          </p:cNvSpPr>
          <p:nvPr>
            <p:ph type="sldNum" sz="quarter" idx="12"/>
          </p:nvPr>
        </p:nvSpPr>
        <p:spPr/>
        <p:txBody>
          <a:bodyPr/>
          <a:lstStyle/>
          <a:p>
            <a:fld id="{6756410F-FE72-4E06-92A0-9143AB9F115C}" type="slidenum">
              <a:rPr lang="en-IN" smtClean="0"/>
              <a:t>39</a:t>
            </a:fld>
            <a:endParaRPr lang="en-IN"/>
          </a:p>
        </p:txBody>
      </p:sp>
    </p:spTree>
    <p:extLst>
      <p:ext uri="{BB962C8B-B14F-4D97-AF65-F5344CB8AC3E}">
        <p14:creationId xmlns:p14="http://schemas.microsoft.com/office/powerpoint/2010/main" val="392204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87DE-726A-4DE2-A3DA-1F18F29824E2}"/>
              </a:ext>
            </a:extLst>
          </p:cNvPr>
          <p:cNvSpPr>
            <a:spLocks noGrp="1"/>
          </p:cNvSpPr>
          <p:nvPr>
            <p:ph type="title"/>
          </p:nvPr>
        </p:nvSpPr>
        <p:spPr>
          <a:xfrm>
            <a:off x="838200" y="355794"/>
            <a:ext cx="10515600" cy="1325563"/>
          </a:xfrm>
        </p:spPr>
        <p:txBody>
          <a:bodyPr/>
          <a:lstStyle/>
          <a:p>
            <a:r>
              <a:rPr lang="en-US" dirty="0">
                <a:solidFill>
                  <a:schemeClr val="accent1">
                    <a:lumMod val="50000"/>
                  </a:schemeClr>
                </a:solidFill>
                <a:ea typeface="Fira Sans Extra Condensed Black"/>
                <a:cs typeface="Fira Sans Extra Condensed Black"/>
                <a:sym typeface="Fira Sans Extra Condensed Black"/>
              </a:rPr>
              <a:t>Initial Proposal for Work:</a:t>
            </a:r>
            <a:endParaRPr lang="en-IN" dirty="0">
              <a:solidFill>
                <a:schemeClr val="accent1">
                  <a:lumMod val="50000"/>
                </a:schemeClr>
              </a:solidFill>
            </a:endParaRPr>
          </a:p>
        </p:txBody>
      </p:sp>
      <p:sp>
        <p:nvSpPr>
          <p:cNvPr id="3" name="Text Placeholder 2">
            <a:extLst>
              <a:ext uri="{FF2B5EF4-FFF2-40B4-BE49-F238E27FC236}">
                <a16:creationId xmlns:a16="http://schemas.microsoft.com/office/drawing/2014/main" id="{D37A7C33-373B-4B67-B9C4-3DD871955150}"/>
              </a:ext>
            </a:extLst>
          </p:cNvPr>
          <p:cNvSpPr>
            <a:spLocks noGrp="1"/>
          </p:cNvSpPr>
          <p:nvPr>
            <p:ph type="body" idx="1"/>
          </p:nvPr>
        </p:nvSpPr>
        <p:spPr>
          <a:solidFill>
            <a:schemeClr val="bg1">
              <a:lumMod val="95000"/>
            </a:schemeClr>
          </a:solidFill>
          <a:ln w="12700">
            <a:solidFill>
              <a:schemeClr val="tx1"/>
            </a:solidFill>
          </a:ln>
        </p:spPr>
        <p:txBody>
          <a:bodyPr>
            <a:normAutofit/>
          </a:bodyPr>
          <a:lstStyle/>
          <a:p>
            <a:pPr indent="-457200">
              <a:lnSpc>
                <a:spcPct val="100000"/>
              </a:lnSpc>
              <a:spcBef>
                <a:spcPts val="0"/>
              </a:spcBef>
              <a:buClr>
                <a:srgbClr val="0070C0"/>
              </a:buClr>
              <a:buSzPts val="4800"/>
            </a:pPr>
            <a:endParaRPr lang="en-US" sz="20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000" dirty="0">
                <a:solidFill>
                  <a:schemeClr val="accent1">
                    <a:lumMod val="50000"/>
                  </a:schemeClr>
                </a:solidFill>
                <a:ea typeface="Fira Sans Extra Condensed Black"/>
                <a:cs typeface="Fira Sans Extra Condensed Black"/>
                <a:sym typeface="Fira Sans Extra Condensed Black"/>
              </a:rPr>
              <a:t>Experiments will be conducted on a New CNC.</a:t>
            </a:r>
          </a:p>
          <a:p>
            <a:pPr marL="0" indent="0">
              <a:lnSpc>
                <a:spcPct val="100000"/>
              </a:lnSpc>
              <a:spcBef>
                <a:spcPts val="0"/>
              </a:spcBef>
              <a:buClr>
                <a:srgbClr val="0070C0"/>
              </a:buClr>
              <a:buSzPts val="4800"/>
              <a:buNone/>
            </a:pPr>
            <a:endParaRPr lang="en-US" sz="20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000" dirty="0">
                <a:solidFill>
                  <a:schemeClr val="accent1">
                    <a:lumMod val="50000"/>
                  </a:schemeClr>
                </a:solidFill>
                <a:ea typeface="Fira Sans Extra Condensed Black"/>
                <a:cs typeface="Fira Sans Extra Condensed Black"/>
                <a:sym typeface="Fira Sans Extra Condensed Black"/>
              </a:rPr>
              <a:t>The data will be collected from the internal sensors and a Dynamometer.</a:t>
            </a:r>
          </a:p>
          <a:p>
            <a:pPr marL="0" indent="0">
              <a:lnSpc>
                <a:spcPct val="100000"/>
              </a:lnSpc>
              <a:spcBef>
                <a:spcPts val="0"/>
              </a:spcBef>
              <a:buClr>
                <a:srgbClr val="0070C0"/>
              </a:buClr>
              <a:buSzPts val="4800"/>
              <a:buNone/>
            </a:pPr>
            <a:endParaRPr lang="en-US" sz="20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000" dirty="0">
                <a:solidFill>
                  <a:schemeClr val="accent1">
                    <a:lumMod val="50000"/>
                  </a:schemeClr>
                </a:solidFill>
                <a:ea typeface="Fira Sans Extra Condensed Black"/>
                <a:cs typeface="Fira Sans Extra Condensed Black"/>
                <a:sym typeface="Fira Sans Extra Condensed Black"/>
              </a:rPr>
              <a:t>The tool current, and spindle motor current data will be correlated with force data.</a:t>
            </a:r>
          </a:p>
          <a:p>
            <a:pPr marL="0" indent="0">
              <a:lnSpc>
                <a:spcPct val="100000"/>
              </a:lnSpc>
              <a:spcBef>
                <a:spcPts val="0"/>
              </a:spcBef>
              <a:buClr>
                <a:srgbClr val="0070C0"/>
              </a:buClr>
              <a:buSzPts val="4800"/>
              <a:buNone/>
            </a:pPr>
            <a:endParaRPr lang="en-US" sz="2000" dirty="0">
              <a:solidFill>
                <a:schemeClr val="accent1">
                  <a:lumMod val="50000"/>
                </a:schemeClr>
              </a:solidFill>
              <a:ea typeface="Fira Sans Extra Condensed Black"/>
              <a:cs typeface="Fira Sans Extra Condensed Black"/>
              <a:sym typeface="Fira Sans Extra Condensed Black"/>
            </a:endParaRPr>
          </a:p>
          <a:p>
            <a:pPr marL="0" indent="0">
              <a:lnSpc>
                <a:spcPct val="100000"/>
              </a:lnSpc>
              <a:spcBef>
                <a:spcPts val="0"/>
              </a:spcBef>
              <a:buClr>
                <a:srgbClr val="0070C0"/>
              </a:buClr>
              <a:buSzPts val="4800"/>
              <a:buNone/>
            </a:pPr>
            <a:r>
              <a:rPr lang="en-US" sz="2000" dirty="0">
                <a:solidFill>
                  <a:schemeClr val="accent1">
                    <a:lumMod val="50000"/>
                  </a:schemeClr>
                </a:solidFill>
                <a:ea typeface="Fira Sans Extra Condensed Black"/>
                <a:cs typeface="Fira Sans Extra Condensed Black"/>
                <a:sym typeface="Fira Sans Extra Condensed Black"/>
              </a:rPr>
              <a:t>A chatter detection method using current data will be proposed based on results from experiment.</a:t>
            </a:r>
          </a:p>
          <a:p>
            <a:pPr marL="0" indent="0">
              <a:lnSpc>
                <a:spcPct val="100000"/>
              </a:lnSpc>
              <a:spcBef>
                <a:spcPts val="0"/>
              </a:spcBef>
              <a:buClr>
                <a:srgbClr val="0070C0"/>
              </a:buClr>
              <a:buSzPts val="4800"/>
              <a:buNone/>
            </a:pPr>
            <a:endParaRPr lang="en-US" dirty="0">
              <a:solidFill>
                <a:srgbClr val="0070C0"/>
              </a:solidFill>
              <a:latin typeface="Fira Sans Extra Condensed" panose="020B0604020202020204" charset="0"/>
              <a:ea typeface="Fira Sans Extra Condensed Black"/>
              <a:cs typeface="Fira Sans Extra Condensed Black"/>
              <a:sym typeface="Fira Sans Extra Condensed Black"/>
            </a:endParaRPr>
          </a:p>
          <a:p>
            <a:pPr marL="0" indent="0">
              <a:lnSpc>
                <a:spcPct val="100000"/>
              </a:lnSpc>
              <a:spcBef>
                <a:spcPts val="0"/>
              </a:spcBef>
              <a:buClr>
                <a:srgbClr val="0070C0"/>
              </a:buClr>
              <a:buSzPct val="100000"/>
              <a:buNone/>
            </a:pPr>
            <a:endParaRPr lang="en-US" dirty="0">
              <a:solidFill>
                <a:srgbClr val="0070C0"/>
              </a:solidFill>
              <a:latin typeface="Fira Sans Extra Condensed" panose="020B0604020202020204" charset="0"/>
              <a:ea typeface="Fira Sans Extra Condensed Black"/>
              <a:cs typeface="Fira Sans Extra Condensed Black"/>
              <a:sym typeface="Fira Sans Extra Condensed Black"/>
            </a:endParaRPr>
          </a:p>
          <a:p>
            <a:pPr indent="-457200">
              <a:lnSpc>
                <a:spcPct val="100000"/>
              </a:lnSpc>
              <a:spcBef>
                <a:spcPts val="0"/>
              </a:spcBef>
              <a:buClr>
                <a:srgbClr val="0070C0"/>
              </a:buClr>
              <a:buSzPts val="4800"/>
            </a:pPr>
            <a:endParaRPr lang="en-US" dirty="0">
              <a:solidFill>
                <a:srgbClr val="0070C0"/>
              </a:solidFill>
              <a:latin typeface="Fira Sans Extra Condensed" panose="020B0604020202020204" charset="0"/>
              <a:ea typeface="Fira Sans Extra Condensed Black"/>
              <a:cs typeface="Fira Sans Extra Condensed Black"/>
              <a:sym typeface="Fira Sans Extra Condensed Black"/>
            </a:endParaRPr>
          </a:p>
        </p:txBody>
      </p:sp>
      <p:sp>
        <p:nvSpPr>
          <p:cNvPr id="4" name="Date Placeholder 3">
            <a:extLst>
              <a:ext uri="{FF2B5EF4-FFF2-40B4-BE49-F238E27FC236}">
                <a16:creationId xmlns:a16="http://schemas.microsoft.com/office/drawing/2014/main" id="{06813F84-3F5D-42BB-A389-D63C4EF2CE8E}"/>
              </a:ext>
            </a:extLst>
          </p:cNvPr>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A4BFD5A-BDE0-47F3-9B0E-50DD0AAA1BFF}" type="datetime1">
              <a:rPr kumimoji="0" lang="en-US" sz="1200" b="0" i="0" u="none" strike="noStrike" kern="0" cap="none" spc="0" normalizeH="0" baseline="0" noProof="0" smtClean="0">
                <a:ln>
                  <a:noFill/>
                </a:ln>
                <a:solidFill>
                  <a:srgbClr val="888888"/>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6/30/2021</a:t>
            </a:fld>
            <a:endParaRPr kumimoji="0" lang="en-US" sz="1200" b="0" i="0" u="none" strike="noStrike" kern="0" cap="none" spc="0" normalizeH="0" baseline="0" noProof="0" dirty="0">
              <a:ln>
                <a:noFill/>
              </a:ln>
              <a:solidFill>
                <a:srgbClr val="888888"/>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9AADE59D-796C-491C-8B57-5B0E8669CF78}"/>
              </a:ext>
            </a:extLst>
          </p:cNvPr>
          <p:cNvSpPr>
            <a:spLocks noGrp="1"/>
          </p:cNvSpPr>
          <p:nvPr>
            <p:ph type="ft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200" b="0" i="0" u="none" strike="noStrike" kern="0" cap="none" spc="0" normalizeH="0" baseline="0" noProof="0">
                <a:ln>
                  <a:noFill/>
                </a:ln>
                <a:solidFill>
                  <a:srgbClr val="888888"/>
                </a:solidFill>
                <a:effectLst/>
                <a:uLnTx/>
                <a:uFillTx/>
                <a:latin typeface="Calibri"/>
                <a:cs typeface="Calibri"/>
                <a:sym typeface="Calibri"/>
              </a:rPr>
              <a:t>Raghuraman Seshadri, M.Tech Smart Mfg. IISc Bangalore</a:t>
            </a:r>
            <a:endParaRPr kumimoji="0" lang="en-IN" sz="1200" b="0" i="0" u="none" strike="noStrike" kern="0" cap="none" spc="0" normalizeH="0" baseline="0" noProof="0" dirty="0">
              <a:ln>
                <a:noFill/>
              </a:ln>
              <a:solidFill>
                <a:srgbClr val="888888"/>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5D5032DB-B877-4C4D-BADE-55FE858A2E6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1200" b="0" i="0" u="none" strike="noStrike" kern="0" cap="none" spc="0" normalizeH="0" baseline="0" noProof="0" dirty="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2589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18BF1-800B-41C2-9EA9-015E4E47E12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85618" y="1082887"/>
            <a:ext cx="12020764" cy="5460153"/>
          </a:xfrm>
          <a:prstGeom prst="rect">
            <a:avLst/>
          </a:prstGeom>
          <a:noFill/>
        </p:spPr>
      </p:pic>
      <p:sp>
        <p:nvSpPr>
          <p:cNvPr id="5" name="Rectangle 4">
            <a:extLst>
              <a:ext uri="{FF2B5EF4-FFF2-40B4-BE49-F238E27FC236}">
                <a16:creationId xmlns:a16="http://schemas.microsoft.com/office/drawing/2014/main" id="{05FD22F3-0C00-4BBF-8CD0-498DE85D8829}"/>
              </a:ext>
            </a:extLst>
          </p:cNvPr>
          <p:cNvSpPr/>
          <p:nvPr/>
        </p:nvSpPr>
        <p:spPr>
          <a:xfrm>
            <a:off x="85618" y="1082886"/>
            <a:ext cx="12027614" cy="1920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F80C2B9-03BA-4050-A4B6-2B877EA7B2D8}"/>
              </a:ext>
            </a:extLst>
          </p:cNvPr>
          <p:cNvSpPr txBox="1"/>
          <p:nvPr/>
        </p:nvSpPr>
        <p:spPr>
          <a:xfrm>
            <a:off x="1457960" y="314960"/>
            <a:ext cx="9276080" cy="461665"/>
          </a:xfrm>
          <a:prstGeom prst="rect">
            <a:avLst/>
          </a:prstGeom>
          <a:noFill/>
        </p:spPr>
        <p:txBody>
          <a:bodyPr wrap="square" rtlCol="0">
            <a:spAutoFit/>
          </a:bodyPr>
          <a:lstStyle/>
          <a:p>
            <a:pPr algn="ctr"/>
            <a:r>
              <a:rPr lang="en-GB" sz="2400" dirty="0"/>
              <a:t>Classification performance metric results for the different classifiers used</a:t>
            </a:r>
            <a:endParaRPr lang="en-IN" sz="2400" dirty="0"/>
          </a:p>
        </p:txBody>
      </p:sp>
      <p:sp>
        <p:nvSpPr>
          <p:cNvPr id="2" name="Slide Number Placeholder 1">
            <a:extLst>
              <a:ext uri="{FF2B5EF4-FFF2-40B4-BE49-F238E27FC236}">
                <a16:creationId xmlns:a16="http://schemas.microsoft.com/office/drawing/2014/main" id="{7C2E7CD0-3051-4027-B261-C34416B84E35}"/>
              </a:ext>
            </a:extLst>
          </p:cNvPr>
          <p:cNvSpPr>
            <a:spLocks noGrp="1"/>
          </p:cNvSpPr>
          <p:nvPr>
            <p:ph type="sldNum" sz="quarter" idx="12"/>
          </p:nvPr>
        </p:nvSpPr>
        <p:spPr/>
        <p:txBody>
          <a:bodyPr/>
          <a:lstStyle/>
          <a:p>
            <a:fld id="{6756410F-FE72-4E06-92A0-9143AB9F115C}" type="slidenum">
              <a:rPr lang="en-IN" smtClean="0"/>
              <a:t>40</a:t>
            </a:fld>
            <a:endParaRPr lang="en-IN"/>
          </a:p>
        </p:txBody>
      </p:sp>
    </p:spTree>
    <p:extLst>
      <p:ext uri="{BB962C8B-B14F-4D97-AF65-F5344CB8AC3E}">
        <p14:creationId xmlns:p14="http://schemas.microsoft.com/office/powerpoint/2010/main" val="875816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76B121CF-7FF5-438E-B8C6-468AEB1FE96A}"/>
              </a:ext>
            </a:extLst>
          </p:cNvPr>
          <p:cNvGraphicFramePr/>
          <p:nvPr>
            <p:extLst>
              <p:ext uri="{D42A27DB-BD31-4B8C-83A1-F6EECF244321}">
                <p14:modId xmlns:p14="http://schemas.microsoft.com/office/powerpoint/2010/main" val="519409390"/>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AA13851C-1658-4B73-9850-75222634E55E}"/>
              </a:ext>
            </a:extLst>
          </p:cNvPr>
          <p:cNvSpPr>
            <a:spLocks noGrp="1"/>
          </p:cNvSpPr>
          <p:nvPr>
            <p:ph type="sldNum" sz="quarter" idx="12"/>
          </p:nvPr>
        </p:nvSpPr>
        <p:spPr/>
        <p:txBody>
          <a:bodyPr/>
          <a:lstStyle/>
          <a:p>
            <a:fld id="{6756410F-FE72-4E06-92A0-9143AB9F115C}" type="slidenum">
              <a:rPr lang="en-IN" smtClean="0"/>
              <a:t>41</a:t>
            </a:fld>
            <a:endParaRPr lang="en-IN"/>
          </a:p>
        </p:txBody>
      </p:sp>
    </p:spTree>
    <p:extLst>
      <p:ext uri="{BB962C8B-B14F-4D97-AF65-F5344CB8AC3E}">
        <p14:creationId xmlns:p14="http://schemas.microsoft.com/office/powerpoint/2010/main" val="3176105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E1113834-7225-4013-BCA3-60E039525674}"/>
              </a:ext>
            </a:extLst>
          </p:cNvPr>
          <p:cNvGraphicFramePr>
            <a:graphicFrameLocks noGrp="1"/>
          </p:cNvGraphicFramePr>
          <p:nvPr>
            <p:extLst>
              <p:ext uri="{D42A27DB-BD31-4B8C-83A1-F6EECF244321}">
                <p14:modId xmlns:p14="http://schemas.microsoft.com/office/powerpoint/2010/main" val="582922786"/>
              </p:ext>
            </p:extLst>
          </p:nvPr>
        </p:nvGraphicFramePr>
        <p:xfrm>
          <a:off x="1371601" y="1464590"/>
          <a:ext cx="9407471" cy="3321746"/>
        </p:xfrm>
        <a:graphic>
          <a:graphicData uri="http://schemas.openxmlformats.org/drawingml/2006/table">
            <a:tbl>
              <a:tblPr firstRow="1" firstCol="1" bandRow="1">
                <a:tableStyleId>{21E4AEA4-8DFA-4A89-87EB-49C32662AFE0}</a:tableStyleId>
              </a:tblPr>
              <a:tblGrid>
                <a:gridCol w="720670">
                  <a:extLst>
                    <a:ext uri="{9D8B030D-6E8A-4147-A177-3AD203B41FA5}">
                      <a16:colId xmlns:a16="http://schemas.microsoft.com/office/drawing/2014/main" val="1604928061"/>
                    </a:ext>
                  </a:extLst>
                </a:gridCol>
                <a:gridCol w="3042319">
                  <a:extLst>
                    <a:ext uri="{9D8B030D-6E8A-4147-A177-3AD203B41FA5}">
                      <a16:colId xmlns:a16="http://schemas.microsoft.com/office/drawing/2014/main" val="2004064440"/>
                    </a:ext>
                  </a:extLst>
                </a:gridCol>
                <a:gridCol w="1881494">
                  <a:extLst>
                    <a:ext uri="{9D8B030D-6E8A-4147-A177-3AD203B41FA5}">
                      <a16:colId xmlns:a16="http://schemas.microsoft.com/office/drawing/2014/main" val="1755550180"/>
                    </a:ext>
                  </a:extLst>
                </a:gridCol>
                <a:gridCol w="1881494">
                  <a:extLst>
                    <a:ext uri="{9D8B030D-6E8A-4147-A177-3AD203B41FA5}">
                      <a16:colId xmlns:a16="http://schemas.microsoft.com/office/drawing/2014/main" val="334512591"/>
                    </a:ext>
                  </a:extLst>
                </a:gridCol>
                <a:gridCol w="1881494">
                  <a:extLst>
                    <a:ext uri="{9D8B030D-6E8A-4147-A177-3AD203B41FA5}">
                      <a16:colId xmlns:a16="http://schemas.microsoft.com/office/drawing/2014/main" val="3209056044"/>
                    </a:ext>
                  </a:extLst>
                </a:gridCol>
              </a:tblGrid>
              <a:tr h="526942">
                <a:tc>
                  <a:txBody>
                    <a:bodyPr/>
                    <a:lstStyle/>
                    <a:p>
                      <a:pPr algn="ctr"/>
                      <a:endParaRPr lang="en-IN" dirty="0"/>
                    </a:p>
                  </a:txBody>
                  <a:tcPr/>
                </a:tc>
                <a:tc gridSpan="4">
                  <a:txBody>
                    <a:bodyPr/>
                    <a:lstStyle/>
                    <a:p>
                      <a:pPr algn="ctr"/>
                      <a:r>
                        <a:rPr lang="en-GB" sz="2000" dirty="0"/>
                        <a:t>True Labels</a:t>
                      </a:r>
                      <a:endParaRPr lang="en-IN" sz="2000"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383778366"/>
                  </a:ext>
                </a:extLst>
              </a:tr>
              <a:tr h="698701">
                <a:tc rowSpan="4">
                  <a:txBody>
                    <a:bodyPr/>
                    <a:lstStyle/>
                    <a:p>
                      <a:pPr algn="ctr"/>
                      <a:r>
                        <a:rPr lang="en-GB" sz="2000" b="1" dirty="0">
                          <a:solidFill>
                            <a:schemeClr val="bg1"/>
                          </a:solidFill>
                        </a:rPr>
                        <a:t>Predicted Labels</a:t>
                      </a:r>
                      <a:endParaRPr lang="en-IN" sz="2000" b="1" dirty="0">
                        <a:solidFill>
                          <a:schemeClr val="bg1"/>
                        </a:solidFill>
                      </a:endParaRPr>
                    </a:p>
                  </a:txBody>
                  <a:tcPr vert="vert270"/>
                </a:tc>
                <a:tc>
                  <a:txBody>
                    <a:bodyPr/>
                    <a:lstStyle/>
                    <a:p>
                      <a:pPr algn="ctr"/>
                      <a:endParaRPr lang="en-IN" dirty="0"/>
                    </a:p>
                  </a:txBody>
                  <a:tcPr/>
                </a:tc>
                <a:tc>
                  <a:txBody>
                    <a:bodyPr/>
                    <a:lstStyle/>
                    <a:p>
                      <a:pPr algn="ctr"/>
                      <a:r>
                        <a:rPr lang="en-GB" dirty="0"/>
                        <a:t>No chatter</a:t>
                      </a:r>
                      <a:endParaRPr lang="en-IN" dirty="0"/>
                    </a:p>
                  </a:txBody>
                  <a:tcPr/>
                </a:tc>
                <a:tc>
                  <a:txBody>
                    <a:bodyPr/>
                    <a:lstStyle/>
                    <a:p>
                      <a:pPr algn="ctr"/>
                      <a:r>
                        <a:rPr lang="en-GB" dirty="0"/>
                        <a:t>Mild chatter</a:t>
                      </a:r>
                      <a:endParaRPr lang="en-IN" dirty="0"/>
                    </a:p>
                  </a:txBody>
                  <a:tcPr/>
                </a:tc>
                <a:tc>
                  <a:txBody>
                    <a:bodyPr/>
                    <a:lstStyle/>
                    <a:p>
                      <a:pPr algn="ctr"/>
                      <a:r>
                        <a:rPr lang="en-GB" dirty="0"/>
                        <a:t>Chatter </a:t>
                      </a:r>
                      <a:endParaRPr lang="en-IN" dirty="0"/>
                    </a:p>
                  </a:txBody>
                  <a:tcPr/>
                </a:tc>
                <a:extLst>
                  <a:ext uri="{0D108BD9-81ED-4DB2-BD59-A6C34878D82A}">
                    <a16:rowId xmlns:a16="http://schemas.microsoft.com/office/drawing/2014/main" val="3482338067"/>
                  </a:ext>
                </a:extLst>
              </a:tr>
              <a:tr h="698701">
                <a:tc vMerge="1">
                  <a:txBody>
                    <a:bodyPr/>
                    <a:lstStyle/>
                    <a:p>
                      <a:endParaRPr lang="en-IN" dirty="0"/>
                    </a:p>
                  </a:txBody>
                  <a:tcPr/>
                </a:tc>
                <a:tc>
                  <a:txBody>
                    <a:bodyPr/>
                    <a:lstStyle/>
                    <a:p>
                      <a:pPr algn="ctr"/>
                      <a:r>
                        <a:rPr lang="en-GB" dirty="0"/>
                        <a:t>No chatter</a:t>
                      </a:r>
                      <a:endParaRPr lang="en-IN" dirty="0"/>
                    </a:p>
                  </a:txBody>
                  <a:tcPr/>
                </a:tc>
                <a:tc>
                  <a:txBody>
                    <a:bodyPr/>
                    <a:lstStyle/>
                    <a:p>
                      <a:pPr algn="ctr"/>
                      <a:r>
                        <a:rPr lang="en-GB" dirty="0"/>
                        <a:t>12</a:t>
                      </a:r>
                      <a:endParaRPr lang="en-IN" dirty="0"/>
                    </a:p>
                  </a:txBody>
                  <a:tcPr/>
                </a:tc>
                <a:tc>
                  <a:txBody>
                    <a:bodyPr/>
                    <a:lstStyle/>
                    <a:p>
                      <a:pPr algn="ctr"/>
                      <a:r>
                        <a:rPr lang="en-GB" dirty="0"/>
                        <a:t>0</a:t>
                      </a:r>
                      <a:endParaRPr lang="en-IN" dirty="0"/>
                    </a:p>
                  </a:txBody>
                  <a:tcPr/>
                </a:tc>
                <a:tc>
                  <a:txBody>
                    <a:bodyPr/>
                    <a:lstStyle/>
                    <a:p>
                      <a:pPr algn="ctr"/>
                      <a:r>
                        <a:rPr lang="en-GB" dirty="0"/>
                        <a:t>2</a:t>
                      </a:r>
                      <a:endParaRPr lang="en-IN" dirty="0"/>
                    </a:p>
                  </a:txBody>
                  <a:tcPr/>
                </a:tc>
                <a:extLst>
                  <a:ext uri="{0D108BD9-81ED-4DB2-BD59-A6C34878D82A}">
                    <a16:rowId xmlns:a16="http://schemas.microsoft.com/office/drawing/2014/main" val="320205829"/>
                  </a:ext>
                </a:extLst>
              </a:tr>
              <a:tr h="698701">
                <a:tc vMerge="1">
                  <a:txBody>
                    <a:bodyPr/>
                    <a:lstStyle/>
                    <a:p>
                      <a:endParaRPr lang="en-IN" dirty="0"/>
                    </a:p>
                  </a:txBody>
                  <a:tcPr/>
                </a:tc>
                <a:tc>
                  <a:txBody>
                    <a:bodyPr/>
                    <a:lstStyle/>
                    <a:p>
                      <a:pPr algn="ctr"/>
                      <a:r>
                        <a:rPr lang="en-GB" dirty="0"/>
                        <a:t>Mild chatter</a:t>
                      </a:r>
                      <a:endParaRPr lang="en-IN" dirty="0"/>
                    </a:p>
                  </a:txBody>
                  <a:tcPr/>
                </a:tc>
                <a:tc>
                  <a:txBody>
                    <a:bodyPr/>
                    <a:lstStyle/>
                    <a:p>
                      <a:pPr algn="ctr"/>
                      <a:r>
                        <a:rPr lang="en-GB" dirty="0"/>
                        <a:t>2</a:t>
                      </a:r>
                      <a:endParaRPr lang="en-IN" dirty="0"/>
                    </a:p>
                  </a:txBody>
                  <a:tcPr/>
                </a:tc>
                <a:tc>
                  <a:txBody>
                    <a:bodyPr/>
                    <a:lstStyle/>
                    <a:p>
                      <a:pPr algn="ctr"/>
                      <a:r>
                        <a:rPr lang="en-GB" dirty="0"/>
                        <a:t>3</a:t>
                      </a:r>
                      <a:endParaRPr lang="en-IN" dirty="0"/>
                    </a:p>
                  </a:txBody>
                  <a:tcPr/>
                </a:tc>
                <a:tc>
                  <a:txBody>
                    <a:bodyPr/>
                    <a:lstStyle/>
                    <a:p>
                      <a:pPr algn="ctr"/>
                      <a:r>
                        <a:rPr lang="en-GB" dirty="0"/>
                        <a:t>1</a:t>
                      </a:r>
                      <a:endParaRPr lang="en-IN" dirty="0"/>
                    </a:p>
                  </a:txBody>
                  <a:tcPr/>
                </a:tc>
                <a:extLst>
                  <a:ext uri="{0D108BD9-81ED-4DB2-BD59-A6C34878D82A}">
                    <a16:rowId xmlns:a16="http://schemas.microsoft.com/office/drawing/2014/main" val="3929687091"/>
                  </a:ext>
                </a:extLst>
              </a:tr>
              <a:tr h="698701">
                <a:tc vMerge="1">
                  <a:txBody>
                    <a:bodyPr/>
                    <a:lstStyle/>
                    <a:p>
                      <a:endParaRPr lang="en-IN" dirty="0"/>
                    </a:p>
                  </a:txBody>
                  <a:tcPr/>
                </a:tc>
                <a:tc>
                  <a:txBody>
                    <a:bodyPr/>
                    <a:lstStyle/>
                    <a:p>
                      <a:pPr algn="ctr"/>
                      <a:r>
                        <a:rPr lang="en-GB" dirty="0"/>
                        <a:t>Chatter </a:t>
                      </a:r>
                      <a:endParaRPr lang="en-IN" dirty="0"/>
                    </a:p>
                  </a:txBody>
                  <a:tcPr/>
                </a:tc>
                <a:tc>
                  <a:txBody>
                    <a:bodyPr/>
                    <a:lstStyle/>
                    <a:p>
                      <a:pPr algn="ctr"/>
                      <a:r>
                        <a:rPr lang="en-GB" dirty="0"/>
                        <a:t>1</a:t>
                      </a:r>
                      <a:endParaRPr lang="en-IN" dirty="0"/>
                    </a:p>
                  </a:txBody>
                  <a:tcPr/>
                </a:tc>
                <a:tc>
                  <a:txBody>
                    <a:bodyPr/>
                    <a:lstStyle/>
                    <a:p>
                      <a:pPr algn="ctr"/>
                      <a:r>
                        <a:rPr lang="en-GB" dirty="0"/>
                        <a:t>0</a:t>
                      </a:r>
                      <a:endParaRPr lang="en-IN" dirty="0"/>
                    </a:p>
                  </a:txBody>
                  <a:tcPr/>
                </a:tc>
                <a:tc>
                  <a:txBody>
                    <a:bodyPr/>
                    <a:lstStyle/>
                    <a:p>
                      <a:pPr algn="ctr"/>
                      <a:r>
                        <a:rPr lang="en-GB" dirty="0"/>
                        <a:t>9</a:t>
                      </a:r>
                      <a:endParaRPr lang="en-IN" dirty="0"/>
                    </a:p>
                  </a:txBody>
                  <a:tcPr/>
                </a:tc>
                <a:extLst>
                  <a:ext uri="{0D108BD9-81ED-4DB2-BD59-A6C34878D82A}">
                    <a16:rowId xmlns:a16="http://schemas.microsoft.com/office/drawing/2014/main" val="3289297869"/>
                  </a:ext>
                </a:extLst>
              </a:tr>
            </a:tbl>
          </a:graphicData>
        </a:graphic>
      </p:graphicFrame>
      <p:sp>
        <p:nvSpPr>
          <p:cNvPr id="6" name="TextBox 5">
            <a:extLst>
              <a:ext uri="{FF2B5EF4-FFF2-40B4-BE49-F238E27FC236}">
                <a16:creationId xmlns:a16="http://schemas.microsoft.com/office/drawing/2014/main" id="{EA4C06EE-F630-4435-8531-66A0A5021398}"/>
              </a:ext>
            </a:extLst>
          </p:cNvPr>
          <p:cNvSpPr txBox="1"/>
          <p:nvPr/>
        </p:nvSpPr>
        <p:spPr>
          <a:xfrm>
            <a:off x="3821623" y="641835"/>
            <a:ext cx="4548753" cy="523220"/>
          </a:xfrm>
          <a:prstGeom prst="rect">
            <a:avLst/>
          </a:prstGeom>
          <a:noFill/>
        </p:spPr>
        <p:txBody>
          <a:bodyPr wrap="square" rtlCol="0">
            <a:spAutoFit/>
          </a:bodyPr>
          <a:lstStyle/>
          <a:p>
            <a:pPr algn="ctr"/>
            <a:r>
              <a:rPr lang="en-GB" sz="2800" dirty="0"/>
              <a:t>Confusion Matrix</a:t>
            </a:r>
            <a:endParaRPr lang="en-IN" sz="2800" dirty="0"/>
          </a:p>
        </p:txBody>
      </p:sp>
      <p:sp>
        <p:nvSpPr>
          <p:cNvPr id="2" name="Slide Number Placeholder 1">
            <a:extLst>
              <a:ext uri="{FF2B5EF4-FFF2-40B4-BE49-F238E27FC236}">
                <a16:creationId xmlns:a16="http://schemas.microsoft.com/office/drawing/2014/main" id="{1AD7CF8D-8F53-4D0F-BEAB-320B6C9CA374}"/>
              </a:ext>
            </a:extLst>
          </p:cNvPr>
          <p:cNvSpPr>
            <a:spLocks noGrp="1"/>
          </p:cNvSpPr>
          <p:nvPr>
            <p:ph type="sldNum" sz="quarter" idx="12"/>
          </p:nvPr>
        </p:nvSpPr>
        <p:spPr/>
        <p:txBody>
          <a:bodyPr/>
          <a:lstStyle/>
          <a:p>
            <a:fld id="{6756410F-FE72-4E06-92A0-9143AB9F115C}" type="slidenum">
              <a:rPr lang="en-IN" smtClean="0"/>
              <a:t>42</a:t>
            </a:fld>
            <a:endParaRPr lang="en-IN"/>
          </a:p>
        </p:txBody>
      </p:sp>
    </p:spTree>
    <p:extLst>
      <p:ext uri="{BB962C8B-B14F-4D97-AF65-F5344CB8AC3E}">
        <p14:creationId xmlns:p14="http://schemas.microsoft.com/office/powerpoint/2010/main" val="2596609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6491F2A-5085-467F-A0DE-5442ADFC21AC}"/>
              </a:ext>
            </a:extLst>
          </p:cNvPr>
          <p:cNvGraphicFramePr/>
          <p:nvPr>
            <p:extLst>
              <p:ext uri="{D42A27DB-BD31-4B8C-83A1-F6EECF244321}">
                <p14:modId xmlns:p14="http://schemas.microsoft.com/office/powerpoint/2010/main" val="3936354611"/>
              </p:ext>
            </p:extLst>
          </p:nvPr>
        </p:nvGraphicFramePr>
        <p:xfrm>
          <a:off x="2032000" y="1051035"/>
          <a:ext cx="8128000" cy="5444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9C86161B-B8FB-41F5-9531-F3E2B93023E8}"/>
              </a:ext>
            </a:extLst>
          </p:cNvPr>
          <p:cNvSpPr txBox="1"/>
          <p:nvPr/>
        </p:nvSpPr>
        <p:spPr>
          <a:xfrm>
            <a:off x="3373820" y="362315"/>
            <a:ext cx="5444359" cy="523220"/>
          </a:xfrm>
          <a:prstGeom prst="rect">
            <a:avLst/>
          </a:prstGeom>
          <a:noFill/>
        </p:spPr>
        <p:txBody>
          <a:bodyPr wrap="square" rtlCol="0">
            <a:spAutoFit/>
          </a:bodyPr>
          <a:lstStyle/>
          <a:p>
            <a:pPr algn="ctr"/>
            <a:r>
              <a:rPr lang="en-GB" sz="2800" dirty="0"/>
              <a:t>Outcomes defined for chatter class</a:t>
            </a:r>
            <a:endParaRPr lang="en-IN" sz="2800" dirty="0"/>
          </a:p>
        </p:txBody>
      </p:sp>
      <p:sp>
        <p:nvSpPr>
          <p:cNvPr id="4" name="Slide Number Placeholder 3">
            <a:extLst>
              <a:ext uri="{FF2B5EF4-FFF2-40B4-BE49-F238E27FC236}">
                <a16:creationId xmlns:a16="http://schemas.microsoft.com/office/drawing/2014/main" id="{A90DFB23-DB2F-49FF-A616-F0441D4548B2}"/>
              </a:ext>
            </a:extLst>
          </p:cNvPr>
          <p:cNvSpPr>
            <a:spLocks noGrp="1"/>
          </p:cNvSpPr>
          <p:nvPr>
            <p:ph type="sldNum" sz="quarter" idx="12"/>
          </p:nvPr>
        </p:nvSpPr>
        <p:spPr/>
        <p:txBody>
          <a:bodyPr/>
          <a:lstStyle/>
          <a:p>
            <a:fld id="{6756410F-FE72-4E06-92A0-9143AB9F115C}" type="slidenum">
              <a:rPr lang="en-IN" smtClean="0"/>
              <a:t>43</a:t>
            </a:fld>
            <a:endParaRPr lang="en-IN"/>
          </a:p>
        </p:txBody>
      </p:sp>
    </p:spTree>
    <p:extLst>
      <p:ext uri="{BB962C8B-B14F-4D97-AF65-F5344CB8AC3E}">
        <p14:creationId xmlns:p14="http://schemas.microsoft.com/office/powerpoint/2010/main" val="1733331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FF962-808B-4B79-A39C-ED23E0D2AF9C}"/>
              </a:ext>
            </a:extLst>
          </p:cNvPr>
          <p:cNvSpPr txBox="1"/>
          <p:nvPr/>
        </p:nvSpPr>
        <p:spPr>
          <a:xfrm>
            <a:off x="370114" y="612844"/>
            <a:ext cx="11451772" cy="5632311"/>
          </a:xfrm>
          <a:prstGeom prst="rect">
            <a:avLst/>
          </a:prstGeom>
          <a:solidFill>
            <a:schemeClr val="bg1">
              <a:lumMod val="95000"/>
            </a:schemeClr>
          </a:solidFill>
          <a:ln w="28575">
            <a:solidFill>
              <a:schemeClr val="tx1"/>
            </a:solidFill>
          </a:ln>
        </p:spPr>
        <p:txBody>
          <a:bodyPr wrap="square" rtlCol="0">
            <a:spAutoFit/>
          </a:bodyPr>
          <a:lstStyle/>
          <a:p>
            <a:r>
              <a:rPr lang="en-GB" sz="2000" dirty="0"/>
              <a:t>Precision for chatter class = True Positive / (True Positive + False Positive)</a:t>
            </a:r>
          </a:p>
          <a:p>
            <a:endParaRPr lang="en-GB" sz="2000" dirty="0"/>
          </a:p>
          <a:p>
            <a:r>
              <a:rPr lang="en-GB" sz="2000" dirty="0"/>
              <a:t>Recall for chatter class = True Positive / (True Positive + False Negative)</a:t>
            </a:r>
          </a:p>
          <a:p>
            <a:endParaRPr lang="en-GB" sz="2000" dirty="0"/>
          </a:p>
          <a:p>
            <a:r>
              <a:rPr lang="en-GB" sz="2000" dirty="0"/>
              <a:t>F1 score for chatter class = (2 * precision for chatter class * recall for chatter class) / 			(precision for chatter class + recall for chatter class)</a:t>
            </a:r>
          </a:p>
          <a:p>
            <a:endParaRPr lang="en-GB" sz="2000" dirty="0"/>
          </a:p>
          <a:p>
            <a:endParaRPr lang="en-GB" sz="2000" dirty="0"/>
          </a:p>
          <a:p>
            <a:r>
              <a:rPr lang="en-GB" sz="2000" dirty="0"/>
              <a:t>Macro-averaged metrics calculates metrics for each class individually and then taken unweighted mean of the measures. </a:t>
            </a:r>
          </a:p>
          <a:p>
            <a:endParaRPr lang="en-GB" sz="2000" dirty="0"/>
          </a:p>
          <a:p>
            <a:r>
              <a:rPr lang="en-GB" sz="2000" dirty="0"/>
              <a:t>Macro-averaged precision = (precision for chatter class + precision for mild chatter class + precision for no chatter class) / 3</a:t>
            </a:r>
          </a:p>
          <a:p>
            <a:endParaRPr lang="en-GB" sz="2000" dirty="0"/>
          </a:p>
          <a:p>
            <a:r>
              <a:rPr lang="en-GB" sz="2000" dirty="0"/>
              <a:t>Macro-averaged recall = (recall for chatter class + recall for mild chatter class + recall for no chatter class) / 3</a:t>
            </a:r>
          </a:p>
          <a:p>
            <a:endParaRPr lang="en-GB" sz="2000" dirty="0"/>
          </a:p>
          <a:p>
            <a:r>
              <a:rPr lang="en-GB" sz="2000" dirty="0"/>
              <a:t>Macro-averaged f1 = (f1 for chatter class + f1 for mild chatter class + f1 for no chatter class) / 3</a:t>
            </a:r>
            <a:endParaRPr lang="en-IN" sz="2000" dirty="0"/>
          </a:p>
          <a:p>
            <a:endParaRPr lang="en-IN" sz="2000" dirty="0"/>
          </a:p>
        </p:txBody>
      </p:sp>
      <p:sp>
        <p:nvSpPr>
          <p:cNvPr id="3" name="Slide Number Placeholder 2">
            <a:extLst>
              <a:ext uri="{FF2B5EF4-FFF2-40B4-BE49-F238E27FC236}">
                <a16:creationId xmlns:a16="http://schemas.microsoft.com/office/drawing/2014/main" id="{261C8E62-5360-4D51-A442-456063FF78B4}"/>
              </a:ext>
            </a:extLst>
          </p:cNvPr>
          <p:cNvSpPr>
            <a:spLocks noGrp="1"/>
          </p:cNvSpPr>
          <p:nvPr>
            <p:ph type="sldNum" sz="quarter" idx="12"/>
          </p:nvPr>
        </p:nvSpPr>
        <p:spPr/>
        <p:txBody>
          <a:bodyPr/>
          <a:lstStyle/>
          <a:p>
            <a:fld id="{6756410F-FE72-4E06-92A0-9143AB9F115C}" type="slidenum">
              <a:rPr lang="en-IN" smtClean="0"/>
              <a:t>44</a:t>
            </a:fld>
            <a:endParaRPr lang="en-IN"/>
          </a:p>
        </p:txBody>
      </p:sp>
    </p:spTree>
    <p:extLst>
      <p:ext uri="{BB962C8B-B14F-4D97-AF65-F5344CB8AC3E}">
        <p14:creationId xmlns:p14="http://schemas.microsoft.com/office/powerpoint/2010/main" val="113390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0C138-D596-4128-815E-282D5D59FD88}"/>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a:solidFill>
                  <a:schemeClr val="tx1"/>
                </a:solidFill>
                <a:latin typeface="+mj-lt"/>
                <a:ea typeface="+mj-ea"/>
                <a:cs typeface="+mj-cs"/>
              </a:rPr>
              <a:t>Chatter Onset Time Prediction Results</a:t>
            </a:r>
          </a:p>
        </p:txBody>
      </p:sp>
      <p:sp>
        <p:nvSpPr>
          <p:cNvPr id="3" name="Slide Number Placeholder 2">
            <a:extLst>
              <a:ext uri="{FF2B5EF4-FFF2-40B4-BE49-F238E27FC236}">
                <a16:creationId xmlns:a16="http://schemas.microsoft.com/office/drawing/2014/main" id="{65693206-627B-446A-9944-BDB73CE3A8E5}"/>
              </a:ext>
            </a:extLst>
          </p:cNvPr>
          <p:cNvSpPr>
            <a:spLocks noGrp="1"/>
          </p:cNvSpPr>
          <p:nvPr>
            <p:ph type="sldNum" sz="quarter" idx="12"/>
          </p:nvPr>
        </p:nvSpPr>
        <p:spPr/>
        <p:txBody>
          <a:bodyPr/>
          <a:lstStyle/>
          <a:p>
            <a:fld id="{6756410F-FE72-4E06-92A0-9143AB9F115C}" type="slidenum">
              <a:rPr lang="en-IN" smtClean="0"/>
              <a:t>45</a:t>
            </a:fld>
            <a:endParaRPr lang="en-IN"/>
          </a:p>
        </p:txBody>
      </p:sp>
    </p:spTree>
    <p:extLst>
      <p:ext uri="{BB962C8B-B14F-4D97-AF65-F5344CB8AC3E}">
        <p14:creationId xmlns:p14="http://schemas.microsoft.com/office/powerpoint/2010/main" val="280414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FF962-808B-4B79-A39C-ED23E0D2AF9C}"/>
              </a:ext>
            </a:extLst>
          </p:cNvPr>
          <p:cNvSpPr txBox="1"/>
          <p:nvPr/>
        </p:nvSpPr>
        <p:spPr>
          <a:xfrm>
            <a:off x="370114" y="566678"/>
            <a:ext cx="11451772" cy="4708981"/>
          </a:xfrm>
          <a:prstGeom prst="rect">
            <a:avLst/>
          </a:prstGeom>
          <a:noFill/>
          <a:ln w="28575">
            <a:solidFill>
              <a:schemeClr val="tx1"/>
            </a:solidFill>
          </a:ln>
        </p:spPr>
        <p:txBody>
          <a:bodyPr wrap="square" rtlCol="0">
            <a:spAutoFit/>
          </a:bodyPr>
          <a:lstStyle/>
          <a:p>
            <a:endParaRPr lang="en-GB" sz="2000" dirty="0"/>
          </a:p>
          <a:p>
            <a:r>
              <a:rPr lang="en-GB" sz="2000" dirty="0"/>
              <a:t>Mean Absolute Error (MAE) is given by the formula: </a:t>
            </a:r>
          </a:p>
          <a:p>
            <a:endParaRPr lang="en-GB" sz="2000" dirty="0"/>
          </a:p>
          <a:p>
            <a:endParaRPr lang="en-GB" sz="2000" dirty="0"/>
          </a:p>
          <a:p>
            <a:r>
              <a:rPr lang="en-GB" sz="2000" dirty="0"/>
              <a:t>Mean Squared Error (MSE) is given by: </a:t>
            </a:r>
          </a:p>
          <a:p>
            <a:endParaRPr lang="en-GB" sz="2000" dirty="0"/>
          </a:p>
          <a:p>
            <a:endParaRPr lang="en-GB" sz="2000" dirty="0"/>
          </a:p>
          <a:p>
            <a:r>
              <a:rPr lang="en-GB" sz="2000" dirty="0"/>
              <a:t>R squared score is given by: </a:t>
            </a:r>
          </a:p>
          <a:p>
            <a:endParaRPr lang="en-GB" sz="2000" dirty="0"/>
          </a:p>
          <a:p>
            <a:endParaRPr lang="en-GB" sz="2000" dirty="0"/>
          </a:p>
          <a:p>
            <a:r>
              <a:rPr lang="en-GB" sz="2000" dirty="0"/>
              <a:t>Adjusted r - squared score is given by:</a:t>
            </a:r>
            <a:r>
              <a:rPr lang="en-IN" sz="1800" dirty="0">
                <a:solidFill>
                  <a:srgbClr val="212529"/>
                </a:solidFill>
                <a:effectLst/>
                <a:latin typeface="Calibri" panose="020F0502020204030204" pitchFamily="34" charset="0"/>
                <a:ea typeface="Calibri" panose="020F0502020204030204" pitchFamily="34" charset="0"/>
                <a:cs typeface="Segoe UI" panose="020B0502040204020203" pitchFamily="34" charset="0"/>
              </a:rPr>
              <a:t> 1 - (((1 – R squared score) * (n</a:t>
            </a:r>
            <a:r>
              <a:rPr lang="en-IN" sz="1800" baseline="-25000" dirty="0">
                <a:solidFill>
                  <a:srgbClr val="212529"/>
                </a:solidFill>
                <a:effectLst/>
                <a:latin typeface="Calibri" panose="020F0502020204030204" pitchFamily="34" charset="0"/>
                <a:ea typeface="Calibri" panose="020F0502020204030204" pitchFamily="34" charset="0"/>
                <a:cs typeface="Segoe UI" panose="020B0502040204020203" pitchFamily="34" charset="0"/>
              </a:rPr>
              <a:t>samples</a:t>
            </a:r>
            <a:r>
              <a:rPr lang="en-IN" sz="1800" dirty="0">
                <a:solidFill>
                  <a:srgbClr val="212529"/>
                </a:solidFill>
                <a:effectLst/>
                <a:latin typeface="Calibri" panose="020F0502020204030204" pitchFamily="34" charset="0"/>
                <a:ea typeface="Calibri" panose="020F0502020204030204" pitchFamily="34" charset="0"/>
                <a:cs typeface="Segoe UI" panose="020B0502040204020203" pitchFamily="34" charset="0"/>
              </a:rPr>
              <a:t> – 1))/(n</a:t>
            </a:r>
            <a:r>
              <a:rPr lang="en-IN" sz="1800" baseline="-25000" dirty="0">
                <a:solidFill>
                  <a:srgbClr val="212529"/>
                </a:solidFill>
                <a:effectLst/>
                <a:latin typeface="Calibri" panose="020F0502020204030204" pitchFamily="34" charset="0"/>
                <a:ea typeface="Calibri" panose="020F0502020204030204" pitchFamily="34" charset="0"/>
                <a:cs typeface="Segoe UI" panose="020B0502040204020203" pitchFamily="34" charset="0"/>
              </a:rPr>
              <a:t>samples</a:t>
            </a:r>
            <a:r>
              <a:rPr lang="en-IN" sz="1800" dirty="0">
                <a:solidFill>
                  <a:srgbClr val="212529"/>
                </a:solidFill>
                <a:effectLst/>
                <a:latin typeface="Calibri" panose="020F0502020204030204" pitchFamily="34" charset="0"/>
                <a:ea typeface="Calibri" panose="020F0502020204030204" pitchFamily="34" charset="0"/>
                <a:cs typeface="Segoe UI" panose="020B0502040204020203" pitchFamily="34" charset="0"/>
              </a:rPr>
              <a:t> – p – 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GB" sz="2000" dirty="0"/>
          </a:p>
          <a:p>
            <a:endParaRPr lang="en-GB" sz="2000" dirty="0"/>
          </a:p>
          <a:p>
            <a:r>
              <a:rPr lang="en-IN" sz="2000" dirty="0"/>
              <a:t>Cross-validation score is calculated by cross-validation based on the score of the estimator. It defaults to the scoring parameter used.</a:t>
            </a:r>
          </a:p>
        </p:txBody>
      </p:sp>
      <p:pic>
        <p:nvPicPr>
          <p:cNvPr id="4" name="Picture 3" descr="A screenshot of a computer&#10;&#10;Description automatically generated with medium confidence">
            <a:extLst>
              <a:ext uri="{FF2B5EF4-FFF2-40B4-BE49-F238E27FC236}">
                <a16:creationId xmlns:a16="http://schemas.microsoft.com/office/drawing/2014/main" id="{2F3EAF35-6E1D-4C3D-9172-E66330962F0F}"/>
              </a:ext>
            </a:extLst>
          </p:cNvPr>
          <p:cNvPicPr>
            <a:picLocks noChangeAspect="1"/>
          </p:cNvPicPr>
          <p:nvPr/>
        </p:nvPicPr>
        <p:blipFill rotWithShape="1">
          <a:blip r:embed="rId2">
            <a:extLst>
              <a:ext uri="{28A0092B-C50C-407E-A947-70E740481C1C}">
                <a14:useLocalDpi xmlns:a14="http://schemas.microsoft.com/office/drawing/2010/main" val="0"/>
              </a:ext>
            </a:extLst>
          </a:blip>
          <a:srcRect l="30978" t="44251" r="27717" b="40869"/>
          <a:stretch/>
        </p:blipFill>
        <p:spPr>
          <a:xfrm>
            <a:off x="6096000" y="788412"/>
            <a:ext cx="3154017" cy="55659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3200C92-3F90-4741-AA2E-AA499A3CD8FD}"/>
              </a:ext>
            </a:extLst>
          </p:cNvPr>
          <p:cNvPicPr>
            <a:picLocks noChangeAspect="1"/>
          </p:cNvPicPr>
          <p:nvPr/>
        </p:nvPicPr>
        <p:blipFill rotWithShape="1">
          <a:blip r:embed="rId3">
            <a:extLst>
              <a:ext uri="{28A0092B-C50C-407E-A947-70E740481C1C}">
                <a14:useLocalDpi xmlns:a14="http://schemas.microsoft.com/office/drawing/2010/main" val="0"/>
              </a:ext>
            </a:extLst>
          </a:blip>
          <a:srcRect l="46522" t="52947" r="29565" b="38938"/>
          <a:stretch/>
        </p:blipFill>
        <p:spPr>
          <a:xfrm>
            <a:off x="4790659" y="1749024"/>
            <a:ext cx="2915479" cy="556591"/>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90085385-7C48-40D3-99DD-68259557460C}"/>
              </a:ext>
            </a:extLst>
          </p:cNvPr>
          <p:cNvPicPr>
            <a:picLocks noChangeAspect="1"/>
          </p:cNvPicPr>
          <p:nvPr/>
        </p:nvPicPr>
        <p:blipFill rotWithShape="1">
          <a:blip r:embed="rId4">
            <a:extLst>
              <a:ext uri="{28A0092B-C50C-407E-A947-70E740481C1C}">
                <a14:useLocalDpi xmlns:a14="http://schemas.microsoft.com/office/drawing/2010/main" val="0"/>
              </a:ext>
            </a:extLst>
          </a:blip>
          <a:srcRect l="44131" t="34140" r="31956" b="54845"/>
          <a:stretch/>
        </p:blipFill>
        <p:spPr>
          <a:xfrm>
            <a:off x="3697356" y="2573598"/>
            <a:ext cx="2915480" cy="755374"/>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DCA0B7F0-2EA7-4160-8196-12412B20450B}"/>
              </a:ext>
            </a:extLst>
          </p:cNvPr>
          <p:cNvPicPr>
            <a:picLocks noChangeAspect="1"/>
          </p:cNvPicPr>
          <p:nvPr/>
        </p:nvPicPr>
        <p:blipFill rotWithShape="1">
          <a:blip r:embed="rId4">
            <a:extLst>
              <a:ext uri="{28A0092B-C50C-407E-A947-70E740481C1C}">
                <a14:useLocalDpi xmlns:a14="http://schemas.microsoft.com/office/drawing/2010/main" val="0"/>
              </a:ext>
            </a:extLst>
          </a:blip>
          <a:srcRect l="11280" t="46081" r="50800" b="48541"/>
          <a:stretch/>
        </p:blipFill>
        <p:spPr>
          <a:xfrm>
            <a:off x="6905758" y="2709636"/>
            <a:ext cx="4623206" cy="368864"/>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1147095C-B2FA-48DC-A21F-6E8F2687F745}"/>
              </a:ext>
            </a:extLst>
          </p:cNvPr>
          <p:cNvPicPr>
            <a:picLocks noChangeAspect="1"/>
          </p:cNvPicPr>
          <p:nvPr/>
        </p:nvPicPr>
        <p:blipFill rotWithShape="1">
          <a:blip r:embed="rId5">
            <a:extLst>
              <a:ext uri="{28A0092B-C50C-407E-A947-70E740481C1C}">
                <a14:useLocalDpi xmlns:a14="http://schemas.microsoft.com/office/drawing/2010/main" val="0"/>
              </a:ext>
            </a:extLst>
          </a:blip>
          <a:srcRect l="44493" t="57296" r="52568" b="31690"/>
          <a:stretch/>
        </p:blipFill>
        <p:spPr>
          <a:xfrm>
            <a:off x="2639590" y="5515445"/>
            <a:ext cx="202255" cy="426342"/>
          </a:xfrm>
          <a:prstGeom prst="rect">
            <a:avLst/>
          </a:prstGeom>
        </p:spPr>
      </p:pic>
      <p:sp>
        <p:nvSpPr>
          <p:cNvPr id="13" name="TextBox 12">
            <a:extLst>
              <a:ext uri="{FF2B5EF4-FFF2-40B4-BE49-F238E27FC236}">
                <a16:creationId xmlns:a16="http://schemas.microsoft.com/office/drawing/2014/main" id="{223BA3B7-9BCB-4BFB-A529-5DFE77C2D701}"/>
              </a:ext>
            </a:extLst>
          </p:cNvPr>
          <p:cNvSpPr txBox="1"/>
          <p:nvPr/>
        </p:nvSpPr>
        <p:spPr>
          <a:xfrm>
            <a:off x="2885326" y="5634010"/>
            <a:ext cx="3447536" cy="307777"/>
          </a:xfrm>
          <a:prstGeom prst="rect">
            <a:avLst/>
          </a:prstGeom>
          <a:noFill/>
        </p:spPr>
        <p:txBody>
          <a:bodyPr wrap="square" rtlCol="0">
            <a:spAutoFit/>
          </a:bodyPr>
          <a:lstStyle/>
          <a:p>
            <a:r>
              <a:rPr lang="en-IN" sz="1400" dirty="0"/>
              <a:t>represents Predicted values</a:t>
            </a:r>
          </a:p>
        </p:txBody>
      </p:sp>
      <p:pic>
        <p:nvPicPr>
          <p:cNvPr id="15" name="Picture 14" descr="A screenshot of a computer&#10;&#10;Description automatically generated with medium confidence">
            <a:extLst>
              <a:ext uri="{FF2B5EF4-FFF2-40B4-BE49-F238E27FC236}">
                <a16:creationId xmlns:a16="http://schemas.microsoft.com/office/drawing/2014/main" id="{F121E79F-97CD-455A-9DFE-216F0B95AF94}"/>
              </a:ext>
            </a:extLst>
          </p:cNvPr>
          <p:cNvPicPr>
            <a:picLocks noChangeAspect="1"/>
          </p:cNvPicPr>
          <p:nvPr/>
        </p:nvPicPr>
        <p:blipFill rotWithShape="1">
          <a:blip r:embed="rId5">
            <a:extLst>
              <a:ext uri="{28A0092B-C50C-407E-A947-70E740481C1C}">
                <a14:useLocalDpi xmlns:a14="http://schemas.microsoft.com/office/drawing/2010/main" val="0"/>
              </a:ext>
            </a:extLst>
          </a:blip>
          <a:srcRect l="39629" t="60000" r="57432" b="32049"/>
          <a:stretch/>
        </p:blipFill>
        <p:spPr>
          <a:xfrm>
            <a:off x="2639590" y="6049506"/>
            <a:ext cx="202255" cy="307777"/>
          </a:xfrm>
          <a:prstGeom prst="rect">
            <a:avLst/>
          </a:prstGeom>
        </p:spPr>
      </p:pic>
      <p:sp>
        <p:nvSpPr>
          <p:cNvPr id="16" name="TextBox 15">
            <a:extLst>
              <a:ext uri="{FF2B5EF4-FFF2-40B4-BE49-F238E27FC236}">
                <a16:creationId xmlns:a16="http://schemas.microsoft.com/office/drawing/2014/main" id="{0C14FBD9-7535-4FEA-834B-96BD44E1213C}"/>
              </a:ext>
            </a:extLst>
          </p:cNvPr>
          <p:cNvSpPr txBox="1"/>
          <p:nvPr/>
        </p:nvSpPr>
        <p:spPr>
          <a:xfrm>
            <a:off x="2885326" y="6086871"/>
            <a:ext cx="2761737" cy="307777"/>
          </a:xfrm>
          <a:prstGeom prst="rect">
            <a:avLst/>
          </a:prstGeom>
          <a:noFill/>
        </p:spPr>
        <p:txBody>
          <a:bodyPr wrap="square" rtlCol="0">
            <a:spAutoFit/>
          </a:bodyPr>
          <a:lstStyle/>
          <a:p>
            <a:r>
              <a:rPr lang="en-IN" sz="1400" dirty="0"/>
              <a:t>represents Actual values</a:t>
            </a:r>
          </a:p>
        </p:txBody>
      </p:sp>
      <p:pic>
        <p:nvPicPr>
          <p:cNvPr id="18" name="Picture 17" descr="A screenshot of a computer&#10;&#10;Description automatically generated with medium confidence">
            <a:extLst>
              <a:ext uri="{FF2B5EF4-FFF2-40B4-BE49-F238E27FC236}">
                <a16:creationId xmlns:a16="http://schemas.microsoft.com/office/drawing/2014/main" id="{5DB3BFD7-60B1-41A2-82F4-8C339F93EDF8}"/>
              </a:ext>
            </a:extLst>
          </p:cNvPr>
          <p:cNvPicPr>
            <a:picLocks noChangeAspect="1"/>
          </p:cNvPicPr>
          <p:nvPr/>
        </p:nvPicPr>
        <p:blipFill rotWithShape="1">
          <a:blip r:embed="rId5">
            <a:extLst>
              <a:ext uri="{28A0092B-C50C-407E-A947-70E740481C1C}">
                <a14:useLocalDpi xmlns:a14="http://schemas.microsoft.com/office/drawing/2010/main" val="0"/>
              </a:ext>
            </a:extLst>
          </a:blip>
          <a:srcRect l="56642" t="66486" r="26824" b="23784"/>
          <a:stretch/>
        </p:blipFill>
        <p:spPr>
          <a:xfrm>
            <a:off x="6332862" y="5717678"/>
            <a:ext cx="844394" cy="227212"/>
          </a:xfrm>
          <a:prstGeom prst="rect">
            <a:avLst/>
          </a:prstGeom>
        </p:spPr>
      </p:pic>
      <p:sp>
        <p:nvSpPr>
          <p:cNvPr id="19" name="TextBox 18">
            <a:extLst>
              <a:ext uri="{FF2B5EF4-FFF2-40B4-BE49-F238E27FC236}">
                <a16:creationId xmlns:a16="http://schemas.microsoft.com/office/drawing/2014/main" id="{EB0E4112-E8E6-469A-8425-775B62A1421F}"/>
              </a:ext>
            </a:extLst>
          </p:cNvPr>
          <p:cNvSpPr txBox="1"/>
          <p:nvPr/>
        </p:nvSpPr>
        <p:spPr>
          <a:xfrm>
            <a:off x="7318915" y="5637113"/>
            <a:ext cx="3060945" cy="307777"/>
          </a:xfrm>
          <a:prstGeom prst="rect">
            <a:avLst/>
          </a:prstGeom>
          <a:noFill/>
        </p:spPr>
        <p:txBody>
          <a:bodyPr wrap="square" rtlCol="0">
            <a:spAutoFit/>
          </a:bodyPr>
          <a:lstStyle/>
          <a:p>
            <a:r>
              <a:rPr lang="en-IN" sz="1400" dirty="0"/>
              <a:t>represents total sample size</a:t>
            </a:r>
          </a:p>
        </p:txBody>
      </p:sp>
      <p:sp>
        <p:nvSpPr>
          <p:cNvPr id="20" name="TextBox 19">
            <a:extLst>
              <a:ext uri="{FF2B5EF4-FFF2-40B4-BE49-F238E27FC236}">
                <a16:creationId xmlns:a16="http://schemas.microsoft.com/office/drawing/2014/main" id="{2C311C30-4103-4787-B5B3-F43BA031F567}"/>
              </a:ext>
            </a:extLst>
          </p:cNvPr>
          <p:cNvSpPr txBox="1"/>
          <p:nvPr/>
        </p:nvSpPr>
        <p:spPr>
          <a:xfrm>
            <a:off x="6332861" y="6106656"/>
            <a:ext cx="3742265" cy="369332"/>
          </a:xfrm>
          <a:prstGeom prst="rect">
            <a:avLst/>
          </a:prstGeom>
          <a:noFill/>
        </p:spPr>
        <p:txBody>
          <a:bodyPr wrap="square" rtlCol="0">
            <a:spAutoFit/>
          </a:bodyPr>
          <a:lstStyle/>
          <a:p>
            <a:r>
              <a:rPr lang="en-IN" dirty="0"/>
              <a:t>k       </a:t>
            </a:r>
            <a:r>
              <a:rPr lang="en-IN" sz="1400" dirty="0"/>
              <a:t>represents number of predictors</a:t>
            </a:r>
          </a:p>
        </p:txBody>
      </p:sp>
      <p:sp>
        <p:nvSpPr>
          <p:cNvPr id="3" name="Slide Number Placeholder 2">
            <a:extLst>
              <a:ext uri="{FF2B5EF4-FFF2-40B4-BE49-F238E27FC236}">
                <a16:creationId xmlns:a16="http://schemas.microsoft.com/office/drawing/2014/main" id="{BEB21036-A2D6-4ECD-A308-1CAA6E780981}"/>
              </a:ext>
            </a:extLst>
          </p:cNvPr>
          <p:cNvSpPr>
            <a:spLocks noGrp="1"/>
          </p:cNvSpPr>
          <p:nvPr>
            <p:ph type="sldNum" sz="quarter" idx="12"/>
          </p:nvPr>
        </p:nvSpPr>
        <p:spPr/>
        <p:txBody>
          <a:bodyPr/>
          <a:lstStyle/>
          <a:p>
            <a:fld id="{6756410F-FE72-4E06-92A0-9143AB9F115C}" type="slidenum">
              <a:rPr lang="en-IN" smtClean="0"/>
              <a:t>46</a:t>
            </a:fld>
            <a:endParaRPr lang="en-IN"/>
          </a:p>
        </p:txBody>
      </p:sp>
    </p:spTree>
    <p:extLst>
      <p:ext uri="{BB962C8B-B14F-4D97-AF65-F5344CB8AC3E}">
        <p14:creationId xmlns:p14="http://schemas.microsoft.com/office/powerpoint/2010/main" val="3140385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03CD48DA-18B8-448E-8722-034E1C18A8C0}"/>
              </a:ext>
            </a:extLst>
          </p:cNvPr>
          <p:cNvGraphicFramePr>
            <a:graphicFrameLocks noGrp="1"/>
          </p:cNvGraphicFramePr>
          <p:nvPr>
            <p:extLst>
              <p:ext uri="{D42A27DB-BD31-4B8C-83A1-F6EECF244321}">
                <p14:modId xmlns:p14="http://schemas.microsoft.com/office/powerpoint/2010/main" val="2357608661"/>
              </p:ext>
            </p:extLst>
          </p:nvPr>
        </p:nvGraphicFramePr>
        <p:xfrm>
          <a:off x="1560569" y="1317072"/>
          <a:ext cx="9070862" cy="4812100"/>
        </p:xfrm>
        <a:graphic>
          <a:graphicData uri="http://schemas.openxmlformats.org/drawingml/2006/table">
            <a:tbl>
              <a:tblPr firstRow="1" bandRow="1">
                <a:tableStyleId>{9DCAF9ED-07DC-4A11-8D7F-57B35C25682E}</a:tableStyleId>
              </a:tblPr>
              <a:tblGrid>
                <a:gridCol w="1971037">
                  <a:extLst>
                    <a:ext uri="{9D8B030D-6E8A-4147-A177-3AD203B41FA5}">
                      <a16:colId xmlns:a16="http://schemas.microsoft.com/office/drawing/2014/main" val="3749023697"/>
                    </a:ext>
                  </a:extLst>
                </a:gridCol>
                <a:gridCol w="1880171">
                  <a:extLst>
                    <a:ext uri="{9D8B030D-6E8A-4147-A177-3AD203B41FA5}">
                      <a16:colId xmlns:a16="http://schemas.microsoft.com/office/drawing/2014/main" val="1655994543"/>
                    </a:ext>
                  </a:extLst>
                </a:gridCol>
                <a:gridCol w="2363056">
                  <a:extLst>
                    <a:ext uri="{9D8B030D-6E8A-4147-A177-3AD203B41FA5}">
                      <a16:colId xmlns:a16="http://schemas.microsoft.com/office/drawing/2014/main" val="3842503556"/>
                    </a:ext>
                  </a:extLst>
                </a:gridCol>
                <a:gridCol w="1068543">
                  <a:extLst>
                    <a:ext uri="{9D8B030D-6E8A-4147-A177-3AD203B41FA5}">
                      <a16:colId xmlns:a16="http://schemas.microsoft.com/office/drawing/2014/main" val="1598340943"/>
                    </a:ext>
                  </a:extLst>
                </a:gridCol>
                <a:gridCol w="1788055">
                  <a:extLst>
                    <a:ext uri="{9D8B030D-6E8A-4147-A177-3AD203B41FA5}">
                      <a16:colId xmlns:a16="http://schemas.microsoft.com/office/drawing/2014/main" val="3787175617"/>
                    </a:ext>
                  </a:extLst>
                </a:gridCol>
              </a:tblGrid>
              <a:tr h="494950">
                <a:tc>
                  <a:txBody>
                    <a:bodyPr/>
                    <a:lstStyle/>
                    <a:p>
                      <a:pPr algn="ctr" fontAlgn="b"/>
                      <a:r>
                        <a:rPr lang="en-IN" sz="1500" b="0" u="none" strike="noStrike" cap="none" spc="60" dirty="0">
                          <a:solidFill>
                            <a:schemeClr val="bg1"/>
                          </a:solidFill>
                          <a:effectLst/>
                        </a:rPr>
                        <a:t>Regressor Name</a:t>
                      </a:r>
                      <a:endParaRPr lang="en-IN" sz="1500" b="0" i="0" u="none" strike="noStrike" cap="none" spc="60" dirty="0">
                        <a:solidFill>
                          <a:schemeClr val="bg1"/>
                        </a:solidFill>
                        <a:effectLst/>
                        <a:latin typeface="Calibri" panose="020F0502020204030204" pitchFamily="34" charset="0"/>
                      </a:endParaRPr>
                    </a:p>
                  </a:txBody>
                  <a:tcPr marL="5523" marR="5523" marT="85089" marB="0" anchor="ctr"/>
                </a:tc>
                <a:tc>
                  <a:txBody>
                    <a:bodyPr/>
                    <a:lstStyle/>
                    <a:p>
                      <a:pPr algn="ctr" fontAlgn="b"/>
                      <a:r>
                        <a:rPr lang="en-IN" sz="1500" b="0" u="none" strike="noStrike" cap="none" spc="60" dirty="0">
                          <a:solidFill>
                            <a:schemeClr val="bg1"/>
                          </a:solidFill>
                          <a:effectLst/>
                        </a:rPr>
                        <a:t>Mean Absolute Error (sec)</a:t>
                      </a:r>
                      <a:endParaRPr lang="en-IN" sz="1500" b="0" i="0" u="none" strike="noStrike" cap="none" spc="60" dirty="0">
                        <a:solidFill>
                          <a:schemeClr val="bg1"/>
                        </a:solidFill>
                        <a:effectLst/>
                        <a:latin typeface="Calibri" panose="020F0502020204030204" pitchFamily="34" charset="0"/>
                      </a:endParaRPr>
                    </a:p>
                  </a:txBody>
                  <a:tcPr marL="5523" marR="5523" marT="85089" marB="0" anchor="ctr"/>
                </a:tc>
                <a:tc>
                  <a:txBody>
                    <a:bodyPr/>
                    <a:lstStyle/>
                    <a:p>
                      <a:pPr algn="ctr" fontAlgn="b"/>
                      <a:r>
                        <a:rPr lang="en-IN" sz="1500" b="0" u="none" strike="noStrike" cap="none" spc="60" dirty="0">
                          <a:solidFill>
                            <a:schemeClr val="bg1"/>
                          </a:solidFill>
                          <a:effectLst/>
                        </a:rPr>
                        <a:t>Root Mean Squared Error (sec)</a:t>
                      </a:r>
                      <a:endParaRPr lang="en-IN" sz="1500" b="0" i="0" u="none" strike="noStrike" cap="none" spc="60" dirty="0">
                        <a:solidFill>
                          <a:schemeClr val="bg1"/>
                        </a:solidFill>
                        <a:effectLst/>
                        <a:latin typeface="Calibri" panose="020F0502020204030204" pitchFamily="34" charset="0"/>
                      </a:endParaRPr>
                    </a:p>
                  </a:txBody>
                  <a:tcPr marL="5523" marR="5523" marT="85089" marB="0" anchor="ctr"/>
                </a:tc>
                <a:tc>
                  <a:txBody>
                    <a:bodyPr/>
                    <a:lstStyle/>
                    <a:p>
                      <a:pPr algn="ctr" fontAlgn="b"/>
                      <a:r>
                        <a:rPr lang="en-IN" sz="1500" b="0" u="none" strike="noStrike" cap="none" spc="60" dirty="0">
                          <a:solidFill>
                            <a:schemeClr val="bg1"/>
                          </a:solidFill>
                          <a:effectLst/>
                        </a:rPr>
                        <a:t>R squared Score</a:t>
                      </a:r>
                      <a:endParaRPr lang="en-IN" sz="1500" b="0" i="0" u="none" strike="noStrike" cap="none" spc="60" dirty="0">
                        <a:solidFill>
                          <a:schemeClr val="bg1"/>
                        </a:solidFill>
                        <a:effectLst/>
                        <a:latin typeface="Calibri" panose="020F0502020204030204" pitchFamily="34" charset="0"/>
                      </a:endParaRPr>
                    </a:p>
                  </a:txBody>
                  <a:tcPr marL="5523" marR="5523" marT="85089" marB="0" anchor="ctr"/>
                </a:tc>
                <a:tc>
                  <a:txBody>
                    <a:bodyPr/>
                    <a:lstStyle/>
                    <a:p>
                      <a:pPr algn="ctr" fontAlgn="b"/>
                      <a:r>
                        <a:rPr lang="en-IN" sz="1500" b="0" u="none" strike="noStrike" cap="none" spc="60" dirty="0">
                          <a:solidFill>
                            <a:schemeClr val="bg1"/>
                          </a:solidFill>
                          <a:effectLst/>
                        </a:rPr>
                        <a:t>Adjusted r squared</a:t>
                      </a:r>
                      <a:endParaRPr lang="en-IN" sz="1500" b="0" i="0" u="none" strike="noStrike" cap="none" spc="60" dirty="0">
                        <a:solidFill>
                          <a:schemeClr val="bg1"/>
                        </a:solidFill>
                        <a:effectLst/>
                        <a:latin typeface="Calibri" panose="020F0502020204030204" pitchFamily="34" charset="0"/>
                      </a:endParaRPr>
                    </a:p>
                  </a:txBody>
                  <a:tcPr marL="5523" marR="5523" marT="85089" marB="0" anchor="ctr"/>
                </a:tc>
                <a:extLst>
                  <a:ext uri="{0D108BD9-81ED-4DB2-BD59-A6C34878D82A}">
                    <a16:rowId xmlns:a16="http://schemas.microsoft.com/office/drawing/2014/main" val="3294482285"/>
                  </a:ext>
                </a:extLst>
              </a:tr>
              <a:tr h="328447">
                <a:tc>
                  <a:txBody>
                    <a:bodyPr/>
                    <a:lstStyle/>
                    <a:p>
                      <a:pPr algn="ctr" fontAlgn="b"/>
                      <a:r>
                        <a:rPr lang="en-IN" sz="1300" b="0" u="none" strike="noStrike" cap="none" spc="0" dirty="0">
                          <a:solidFill>
                            <a:schemeClr val="tx1"/>
                          </a:solidFill>
                          <a:effectLst/>
                        </a:rPr>
                        <a:t>Extra tree</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0.279686</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dirty="0">
                          <a:solidFill>
                            <a:schemeClr val="tx1"/>
                          </a:solidFill>
                          <a:effectLst/>
                        </a:rPr>
                        <a:t>0.766447</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0.98189</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0.980124</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284971084"/>
                  </a:ext>
                </a:extLst>
              </a:tr>
              <a:tr h="328447">
                <a:tc>
                  <a:txBody>
                    <a:bodyPr/>
                    <a:lstStyle/>
                    <a:p>
                      <a:pPr algn="ctr" fontAlgn="b"/>
                      <a:r>
                        <a:rPr lang="en-IN" sz="1300" b="0" u="none" strike="noStrike" cap="none" spc="0" dirty="0">
                          <a:solidFill>
                            <a:schemeClr val="tx1"/>
                          </a:solidFill>
                          <a:effectLst/>
                        </a:rPr>
                        <a:t>Random forest</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0.424569</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1.142887</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0.959732</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0.955805</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1723022369"/>
                  </a:ext>
                </a:extLst>
              </a:tr>
              <a:tr h="328447">
                <a:tc>
                  <a:txBody>
                    <a:bodyPr/>
                    <a:lstStyle/>
                    <a:p>
                      <a:pPr algn="ctr" fontAlgn="b"/>
                      <a:r>
                        <a:rPr lang="en-IN" sz="1300" b="0" u="none" strike="noStrike" cap="none" spc="0" dirty="0">
                          <a:solidFill>
                            <a:schemeClr val="tx1"/>
                          </a:solidFill>
                          <a:effectLst/>
                        </a:rPr>
                        <a:t>Decision tree</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0.405969</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dirty="0">
                          <a:solidFill>
                            <a:schemeClr val="tx1"/>
                          </a:solidFill>
                          <a:effectLst/>
                        </a:rPr>
                        <a:t>1.473049</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0.933106</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0.926582</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1195900371"/>
                  </a:ext>
                </a:extLst>
              </a:tr>
              <a:tr h="328447">
                <a:tc>
                  <a:txBody>
                    <a:bodyPr/>
                    <a:lstStyle/>
                    <a:p>
                      <a:pPr algn="ctr" fontAlgn="b"/>
                      <a:r>
                        <a:rPr lang="en-IN" sz="1300" b="0" u="none" strike="noStrike" cap="none" spc="0" dirty="0">
                          <a:solidFill>
                            <a:schemeClr val="tx1"/>
                          </a:solidFill>
                          <a:effectLst/>
                        </a:rPr>
                        <a:t>AdaBoost</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dirty="0">
                          <a:solidFill>
                            <a:schemeClr val="tx1"/>
                          </a:solidFill>
                          <a:effectLst/>
                        </a:rPr>
                        <a:t>0.268911</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1.968465</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0.880544</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0.868893</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4203440208"/>
                  </a:ext>
                </a:extLst>
              </a:tr>
              <a:tr h="328447">
                <a:tc>
                  <a:txBody>
                    <a:bodyPr/>
                    <a:lstStyle/>
                    <a:p>
                      <a:pPr algn="ctr" fontAlgn="b"/>
                      <a:r>
                        <a:rPr lang="en-IN" sz="1300" b="0" u="none" strike="noStrike" cap="none" spc="0" dirty="0">
                          <a:solidFill>
                            <a:schemeClr val="tx1"/>
                          </a:solidFill>
                          <a:effectLst/>
                        </a:rPr>
                        <a:t>Gradient boosting</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0.911144</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dirty="0">
                          <a:solidFill>
                            <a:schemeClr val="tx1"/>
                          </a:solidFill>
                          <a:effectLst/>
                        </a:rPr>
                        <a:t>2.19202</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0.85187</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0.837423</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1145366269"/>
                  </a:ext>
                </a:extLst>
              </a:tr>
              <a:tr h="328447">
                <a:tc>
                  <a:txBody>
                    <a:bodyPr/>
                    <a:lstStyle/>
                    <a:p>
                      <a:pPr algn="ctr" fontAlgn="b"/>
                      <a:r>
                        <a:rPr lang="en-IN" sz="1300" b="0" u="none" strike="noStrike" cap="none" spc="0" dirty="0" err="1">
                          <a:solidFill>
                            <a:schemeClr val="tx1"/>
                          </a:solidFill>
                          <a:effectLst/>
                        </a:rPr>
                        <a:t>XgBoost</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0.937246</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2.267219</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0.841532</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0.826077</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2622986284"/>
                  </a:ext>
                </a:extLst>
              </a:tr>
              <a:tr h="328447">
                <a:tc>
                  <a:txBody>
                    <a:bodyPr/>
                    <a:lstStyle/>
                    <a:p>
                      <a:pPr algn="ctr" fontAlgn="b"/>
                      <a:r>
                        <a:rPr lang="en-IN" sz="1300" b="0" u="none" strike="noStrike" cap="none" spc="0" dirty="0" err="1">
                          <a:solidFill>
                            <a:schemeClr val="tx1"/>
                          </a:solidFill>
                          <a:effectLst/>
                        </a:rPr>
                        <a:t>Rigde</a:t>
                      </a:r>
                      <a:r>
                        <a:rPr lang="en-IN" sz="1300" b="0" u="none" strike="noStrike" cap="none" spc="0" dirty="0">
                          <a:solidFill>
                            <a:schemeClr val="tx1"/>
                          </a:solidFill>
                          <a:effectLst/>
                        </a:rPr>
                        <a:t> regression</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2.266629</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5.544729</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0.052204</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-0.04023</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4124729424"/>
                  </a:ext>
                </a:extLst>
              </a:tr>
              <a:tr h="328447">
                <a:tc>
                  <a:txBody>
                    <a:bodyPr/>
                    <a:lstStyle/>
                    <a:p>
                      <a:pPr algn="ctr" fontAlgn="b"/>
                      <a:r>
                        <a:rPr lang="en-IN" sz="1300" b="0" u="none" strike="noStrike" cap="none" spc="0" dirty="0">
                          <a:solidFill>
                            <a:schemeClr val="tx1"/>
                          </a:solidFill>
                          <a:effectLst/>
                        </a:rPr>
                        <a:t>Elastic net CV</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2.260588</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5.546856</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0.051476</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-0.04103</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3955717421"/>
                  </a:ext>
                </a:extLst>
              </a:tr>
              <a:tr h="328447">
                <a:tc>
                  <a:txBody>
                    <a:bodyPr/>
                    <a:lstStyle/>
                    <a:p>
                      <a:pPr algn="ctr" fontAlgn="b"/>
                      <a:r>
                        <a:rPr lang="en-IN" sz="1300" b="0" u="none" strike="noStrike" cap="none" spc="0" dirty="0">
                          <a:solidFill>
                            <a:schemeClr val="tx1"/>
                          </a:solidFill>
                          <a:effectLst/>
                        </a:rPr>
                        <a:t>Linear regression</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2.283518</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5.555082</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0.048661</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-0.04412</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3622401282"/>
                  </a:ext>
                </a:extLst>
              </a:tr>
              <a:tr h="328447">
                <a:tc>
                  <a:txBody>
                    <a:bodyPr/>
                    <a:lstStyle/>
                    <a:p>
                      <a:pPr algn="ctr" fontAlgn="b"/>
                      <a:r>
                        <a:rPr lang="en-IN" sz="1300" b="0" u="none" strike="noStrike" cap="none" spc="0" dirty="0">
                          <a:solidFill>
                            <a:schemeClr val="tx1"/>
                          </a:solidFill>
                          <a:effectLst/>
                        </a:rPr>
                        <a:t>Bayesian ridge regression</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2.267463</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5.561342</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0.046516</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-0.04648</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1044444504"/>
                  </a:ext>
                </a:extLst>
              </a:tr>
              <a:tr h="328447">
                <a:tc>
                  <a:txBody>
                    <a:bodyPr/>
                    <a:lstStyle/>
                    <a:p>
                      <a:pPr algn="ctr" fontAlgn="b"/>
                      <a:r>
                        <a:rPr lang="en-IN" sz="1300" b="0" u="none" strike="noStrike" cap="none" spc="0" dirty="0">
                          <a:solidFill>
                            <a:schemeClr val="tx1"/>
                          </a:solidFill>
                          <a:effectLst/>
                        </a:rPr>
                        <a:t>Stochastic gradient descent</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2.151204</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5.585865</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0.038088</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-0.05573</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1449804746"/>
                  </a:ext>
                </a:extLst>
              </a:tr>
              <a:tr h="328447">
                <a:tc>
                  <a:txBody>
                    <a:bodyPr/>
                    <a:lstStyle/>
                    <a:p>
                      <a:pPr algn="ctr" fontAlgn="b"/>
                      <a:r>
                        <a:rPr lang="en-IN" sz="1300" b="0" u="none" strike="noStrike" cap="none" spc="0" dirty="0">
                          <a:solidFill>
                            <a:schemeClr val="tx1"/>
                          </a:solidFill>
                          <a:effectLst/>
                        </a:rPr>
                        <a:t>Lasso regression</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2.466575</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5.699609</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-0.00149</a:t>
                      </a:r>
                      <a:endParaRPr lang="en-IN" sz="1300" b="0" i="0" u="none" strike="noStrike" cap="none" spc="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a:solidFill>
                            <a:schemeClr val="tx1"/>
                          </a:solidFill>
                          <a:effectLst/>
                        </a:rPr>
                        <a:t>-0.09916</a:t>
                      </a:r>
                      <a:endParaRPr lang="en-IN" sz="1300" b="0" i="0" u="none" strike="noStrike" cap="none" spc="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3614247814"/>
                  </a:ext>
                </a:extLst>
              </a:tr>
              <a:tr h="328447">
                <a:tc>
                  <a:txBody>
                    <a:bodyPr/>
                    <a:lstStyle/>
                    <a:p>
                      <a:pPr algn="ctr" fontAlgn="b"/>
                      <a:r>
                        <a:rPr lang="en-IN" sz="1300" b="0" u="none" strike="noStrike" cap="none" spc="0" dirty="0">
                          <a:solidFill>
                            <a:schemeClr val="tx1"/>
                          </a:solidFill>
                          <a:effectLst/>
                        </a:rPr>
                        <a:t>SVM SVR</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dirty="0">
                          <a:solidFill>
                            <a:schemeClr val="tx1"/>
                          </a:solidFill>
                          <a:effectLst/>
                        </a:rPr>
                        <a:t>1.412533</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dirty="0">
                          <a:solidFill>
                            <a:schemeClr val="tx1"/>
                          </a:solidFill>
                          <a:effectLst/>
                        </a:rPr>
                        <a:t>5.704305</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dirty="0">
                          <a:solidFill>
                            <a:schemeClr val="tx1"/>
                          </a:solidFill>
                          <a:effectLst/>
                        </a:rPr>
                        <a:t>-0.00314</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tc>
                  <a:txBody>
                    <a:bodyPr/>
                    <a:lstStyle/>
                    <a:p>
                      <a:pPr algn="ctr" fontAlgn="b"/>
                      <a:r>
                        <a:rPr lang="en-IN" sz="1300" b="0" u="none" strike="noStrike" cap="none" spc="0" dirty="0">
                          <a:solidFill>
                            <a:schemeClr val="tx1"/>
                          </a:solidFill>
                          <a:effectLst/>
                        </a:rPr>
                        <a:t>-0.10097</a:t>
                      </a:r>
                      <a:endParaRPr lang="en-IN" sz="1300" b="0" i="0" u="none" strike="noStrike" cap="none" spc="0" dirty="0">
                        <a:solidFill>
                          <a:schemeClr val="tx1"/>
                        </a:solidFill>
                        <a:effectLst/>
                        <a:latin typeface="Calibri" panose="020F0502020204030204" pitchFamily="34" charset="0"/>
                      </a:endParaRPr>
                    </a:p>
                  </a:txBody>
                  <a:tcPr marL="5523" marR="5523" marT="85089" marB="0" anchor="b"/>
                </a:tc>
                <a:extLst>
                  <a:ext uri="{0D108BD9-81ED-4DB2-BD59-A6C34878D82A}">
                    <a16:rowId xmlns:a16="http://schemas.microsoft.com/office/drawing/2014/main" val="3499808997"/>
                  </a:ext>
                </a:extLst>
              </a:tr>
            </a:tbl>
          </a:graphicData>
        </a:graphic>
      </p:graphicFrame>
      <p:sp>
        <p:nvSpPr>
          <p:cNvPr id="21" name="TextBox 20">
            <a:extLst>
              <a:ext uri="{FF2B5EF4-FFF2-40B4-BE49-F238E27FC236}">
                <a16:creationId xmlns:a16="http://schemas.microsoft.com/office/drawing/2014/main" id="{B96F4341-9535-4F01-A2A2-29857F451C28}"/>
              </a:ext>
            </a:extLst>
          </p:cNvPr>
          <p:cNvSpPr txBox="1"/>
          <p:nvPr/>
        </p:nvSpPr>
        <p:spPr>
          <a:xfrm>
            <a:off x="1457960" y="635550"/>
            <a:ext cx="9276080" cy="461665"/>
          </a:xfrm>
          <a:prstGeom prst="rect">
            <a:avLst/>
          </a:prstGeom>
          <a:noFill/>
        </p:spPr>
        <p:txBody>
          <a:bodyPr wrap="square" rtlCol="0">
            <a:spAutoFit/>
          </a:bodyPr>
          <a:lstStyle/>
          <a:p>
            <a:pPr algn="ctr"/>
            <a:r>
              <a:rPr lang="en-GB" sz="2400" dirty="0"/>
              <a:t>Regression performance metric results for the different regressors used</a:t>
            </a:r>
            <a:endParaRPr lang="en-IN" sz="2400" dirty="0"/>
          </a:p>
        </p:txBody>
      </p:sp>
      <p:sp>
        <p:nvSpPr>
          <p:cNvPr id="6" name="Rectangle 5">
            <a:extLst>
              <a:ext uri="{FF2B5EF4-FFF2-40B4-BE49-F238E27FC236}">
                <a16:creationId xmlns:a16="http://schemas.microsoft.com/office/drawing/2014/main" id="{615FC5C5-0A5C-4379-8EF4-CE8F53E7F323}"/>
              </a:ext>
            </a:extLst>
          </p:cNvPr>
          <p:cNvSpPr/>
          <p:nvPr/>
        </p:nvSpPr>
        <p:spPr>
          <a:xfrm>
            <a:off x="1560569" y="1317948"/>
            <a:ext cx="9070862" cy="879968"/>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440B2F0E-8261-43B7-B692-086EDC707E3B}"/>
              </a:ext>
            </a:extLst>
          </p:cNvPr>
          <p:cNvSpPr>
            <a:spLocks noGrp="1"/>
          </p:cNvSpPr>
          <p:nvPr>
            <p:ph type="sldNum" sz="quarter" idx="12"/>
          </p:nvPr>
        </p:nvSpPr>
        <p:spPr/>
        <p:txBody>
          <a:bodyPr/>
          <a:lstStyle/>
          <a:p>
            <a:fld id="{6756410F-FE72-4E06-92A0-9143AB9F115C}" type="slidenum">
              <a:rPr lang="en-IN" smtClean="0"/>
              <a:t>47</a:t>
            </a:fld>
            <a:endParaRPr lang="en-IN"/>
          </a:p>
        </p:txBody>
      </p:sp>
    </p:spTree>
    <p:extLst>
      <p:ext uri="{BB962C8B-B14F-4D97-AF65-F5344CB8AC3E}">
        <p14:creationId xmlns:p14="http://schemas.microsoft.com/office/powerpoint/2010/main" val="870271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416FFD07-7A2B-4E3C-A006-A019139D6FDF}"/>
              </a:ext>
            </a:extLst>
          </p:cNvPr>
          <p:cNvGraphicFramePr>
            <a:graphicFrameLocks noGrp="1"/>
          </p:cNvGraphicFramePr>
          <p:nvPr>
            <p:extLst>
              <p:ext uri="{D42A27DB-BD31-4B8C-83A1-F6EECF244321}">
                <p14:modId xmlns:p14="http://schemas.microsoft.com/office/powerpoint/2010/main" val="2521881319"/>
              </p:ext>
            </p:extLst>
          </p:nvPr>
        </p:nvGraphicFramePr>
        <p:xfrm>
          <a:off x="643465" y="1321654"/>
          <a:ext cx="10905069" cy="3872366"/>
        </p:xfrm>
        <a:graphic>
          <a:graphicData uri="http://schemas.openxmlformats.org/drawingml/2006/table">
            <a:tbl>
              <a:tblPr firstRow="1" bandRow="1">
                <a:tableStyleId>{9DCAF9ED-07DC-4A11-8D7F-57B35C25682E}</a:tableStyleId>
              </a:tblPr>
              <a:tblGrid>
                <a:gridCol w="1769952">
                  <a:extLst>
                    <a:ext uri="{9D8B030D-6E8A-4147-A177-3AD203B41FA5}">
                      <a16:colId xmlns:a16="http://schemas.microsoft.com/office/drawing/2014/main" val="1317116170"/>
                    </a:ext>
                  </a:extLst>
                </a:gridCol>
                <a:gridCol w="2119301">
                  <a:extLst>
                    <a:ext uri="{9D8B030D-6E8A-4147-A177-3AD203B41FA5}">
                      <a16:colId xmlns:a16="http://schemas.microsoft.com/office/drawing/2014/main" val="896313794"/>
                    </a:ext>
                  </a:extLst>
                </a:gridCol>
                <a:gridCol w="1974027">
                  <a:extLst>
                    <a:ext uri="{9D8B030D-6E8A-4147-A177-3AD203B41FA5}">
                      <a16:colId xmlns:a16="http://schemas.microsoft.com/office/drawing/2014/main" val="3802837057"/>
                    </a:ext>
                  </a:extLst>
                </a:gridCol>
                <a:gridCol w="1733015">
                  <a:extLst>
                    <a:ext uri="{9D8B030D-6E8A-4147-A177-3AD203B41FA5}">
                      <a16:colId xmlns:a16="http://schemas.microsoft.com/office/drawing/2014/main" val="3033657723"/>
                    </a:ext>
                  </a:extLst>
                </a:gridCol>
                <a:gridCol w="1625295">
                  <a:extLst>
                    <a:ext uri="{9D8B030D-6E8A-4147-A177-3AD203B41FA5}">
                      <a16:colId xmlns:a16="http://schemas.microsoft.com/office/drawing/2014/main" val="1097339040"/>
                    </a:ext>
                  </a:extLst>
                </a:gridCol>
                <a:gridCol w="1683479">
                  <a:extLst>
                    <a:ext uri="{9D8B030D-6E8A-4147-A177-3AD203B41FA5}">
                      <a16:colId xmlns:a16="http://schemas.microsoft.com/office/drawing/2014/main" val="1946282967"/>
                    </a:ext>
                  </a:extLst>
                </a:gridCol>
              </a:tblGrid>
              <a:tr h="360676">
                <a:tc>
                  <a:txBody>
                    <a:bodyPr/>
                    <a:lstStyle/>
                    <a:p>
                      <a:pPr algn="ctr" fontAlgn="b"/>
                      <a:r>
                        <a:rPr lang="en-IN" sz="1200" b="0" u="none" strike="noStrike" dirty="0">
                          <a:solidFill>
                            <a:schemeClr val="bg1"/>
                          </a:solidFill>
                          <a:effectLst/>
                        </a:rPr>
                        <a:t>Regressor name</a:t>
                      </a:r>
                      <a:endParaRPr lang="en-IN" sz="1200" b="0" i="0" u="none" strike="noStrike" dirty="0">
                        <a:solidFill>
                          <a:schemeClr val="bg1"/>
                        </a:solidFill>
                        <a:effectLst/>
                        <a:latin typeface="Calibri" panose="020F0502020204030204" pitchFamily="34" charset="0"/>
                      </a:endParaRPr>
                    </a:p>
                  </a:txBody>
                  <a:tcPr marL="6240" marR="6240" marT="6240" marB="0" anchor="b"/>
                </a:tc>
                <a:tc>
                  <a:txBody>
                    <a:bodyPr/>
                    <a:lstStyle/>
                    <a:p>
                      <a:pPr algn="ctr" fontAlgn="b"/>
                      <a:r>
                        <a:rPr lang="en-IN" sz="1200" b="0" u="none" strike="noStrike" dirty="0">
                          <a:solidFill>
                            <a:schemeClr val="bg1"/>
                          </a:solidFill>
                          <a:effectLst/>
                        </a:rPr>
                        <a:t>Cross validation score mean</a:t>
                      </a:r>
                      <a:endParaRPr lang="en-IN" sz="1200" b="0" i="0" u="none" strike="noStrike" dirty="0">
                        <a:solidFill>
                          <a:schemeClr val="bg1"/>
                        </a:solidFill>
                        <a:effectLst/>
                        <a:latin typeface="Calibri" panose="020F0502020204030204" pitchFamily="34" charset="0"/>
                      </a:endParaRPr>
                    </a:p>
                  </a:txBody>
                  <a:tcPr marL="6240" marR="6240" marT="6240" marB="0" anchor="b"/>
                </a:tc>
                <a:tc>
                  <a:txBody>
                    <a:bodyPr/>
                    <a:lstStyle/>
                    <a:p>
                      <a:pPr algn="ctr" fontAlgn="b"/>
                      <a:r>
                        <a:rPr lang="fr-FR" sz="1200" b="0" u="none" strike="noStrike" dirty="0">
                          <a:solidFill>
                            <a:schemeClr val="bg1"/>
                          </a:solidFill>
                          <a:effectLst/>
                        </a:rPr>
                        <a:t>Cross validation score std</a:t>
                      </a:r>
                      <a:endParaRPr lang="fr-FR" sz="1200" b="0" i="0" u="none" strike="noStrike" dirty="0">
                        <a:solidFill>
                          <a:schemeClr val="bg1"/>
                        </a:solidFill>
                        <a:effectLst/>
                        <a:latin typeface="Calibri" panose="020F0502020204030204" pitchFamily="34" charset="0"/>
                      </a:endParaRPr>
                    </a:p>
                  </a:txBody>
                  <a:tcPr marL="6240" marR="6240" marT="6240" marB="0" anchor="b"/>
                </a:tc>
                <a:tc>
                  <a:txBody>
                    <a:bodyPr/>
                    <a:lstStyle/>
                    <a:p>
                      <a:pPr algn="ctr" fontAlgn="b"/>
                      <a:r>
                        <a:rPr lang="en-IN" sz="1200" b="0" u="none" strike="noStrike" dirty="0">
                          <a:solidFill>
                            <a:schemeClr val="bg1"/>
                          </a:solidFill>
                          <a:effectLst/>
                        </a:rPr>
                        <a:t>R squared train</a:t>
                      </a:r>
                      <a:endParaRPr lang="en-IN" sz="1200" b="0" i="0" u="none" strike="noStrike" dirty="0">
                        <a:solidFill>
                          <a:schemeClr val="bg1"/>
                        </a:solidFill>
                        <a:effectLst/>
                        <a:latin typeface="Calibri" panose="020F0502020204030204" pitchFamily="34" charset="0"/>
                      </a:endParaRPr>
                    </a:p>
                  </a:txBody>
                  <a:tcPr marL="6240" marR="6240" marT="6240" marB="0" anchor="b"/>
                </a:tc>
                <a:tc>
                  <a:txBody>
                    <a:bodyPr/>
                    <a:lstStyle/>
                    <a:p>
                      <a:pPr algn="ctr" fontAlgn="b"/>
                      <a:r>
                        <a:rPr lang="en-IN" sz="1200" b="0" i="0" u="none" strike="noStrike" dirty="0">
                          <a:solidFill>
                            <a:schemeClr val="bg1"/>
                          </a:solidFill>
                          <a:effectLst/>
                          <a:latin typeface="Calibri" panose="020F0502020204030204" pitchFamily="34" charset="0"/>
                        </a:rPr>
                        <a:t>R squared </a:t>
                      </a:r>
                      <a:r>
                        <a:rPr lang="en-IN" sz="1200" b="0" i="0" u="none" strike="noStrike" dirty="0" err="1">
                          <a:solidFill>
                            <a:schemeClr val="bg1"/>
                          </a:solidFill>
                          <a:effectLst/>
                          <a:latin typeface="Calibri" panose="020F0502020204030204" pitchFamily="34" charset="0"/>
                        </a:rPr>
                        <a:t>val</a:t>
                      </a:r>
                      <a:endParaRPr lang="en-IN" sz="1200" b="0" i="0" u="none" strike="noStrike" dirty="0">
                        <a:solidFill>
                          <a:schemeClr val="bg1"/>
                        </a:solidFill>
                        <a:effectLst/>
                        <a:latin typeface="Calibri" panose="020F0502020204030204" pitchFamily="34" charset="0"/>
                      </a:endParaRPr>
                    </a:p>
                  </a:txBody>
                  <a:tcPr marL="6240" marR="6240" marT="6240" marB="0" anchor="b"/>
                </a:tc>
                <a:tc>
                  <a:txBody>
                    <a:bodyPr/>
                    <a:lstStyle/>
                    <a:p>
                      <a:pPr algn="ctr" fontAlgn="b"/>
                      <a:r>
                        <a:rPr lang="en-IN" sz="1200" b="0" i="0" u="none" strike="noStrike" dirty="0">
                          <a:solidFill>
                            <a:schemeClr val="bg1"/>
                          </a:solidFill>
                          <a:effectLst/>
                          <a:latin typeface="Calibri" panose="020F0502020204030204" pitchFamily="34" charset="0"/>
                        </a:rPr>
                        <a:t>R squared test</a:t>
                      </a:r>
                    </a:p>
                  </a:txBody>
                  <a:tcPr marL="6240" marR="6240" marT="6240" marB="0" anchor="b"/>
                </a:tc>
                <a:extLst>
                  <a:ext uri="{0D108BD9-81ED-4DB2-BD59-A6C34878D82A}">
                    <a16:rowId xmlns:a16="http://schemas.microsoft.com/office/drawing/2014/main" val="703110716"/>
                  </a:ext>
                </a:extLst>
              </a:tr>
              <a:tr h="270130">
                <a:tc>
                  <a:txBody>
                    <a:bodyPr/>
                    <a:lstStyle/>
                    <a:p>
                      <a:pPr algn="ctr" fontAlgn="b"/>
                      <a:r>
                        <a:rPr lang="en-IN" sz="1100" b="0" u="none" strike="noStrike" dirty="0">
                          <a:solidFill>
                            <a:srgbClr val="000000"/>
                          </a:solidFill>
                          <a:effectLst/>
                        </a:rPr>
                        <a:t>Extra tree</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dirty="0">
                          <a:solidFill>
                            <a:srgbClr val="000000"/>
                          </a:solidFill>
                          <a:effectLst/>
                        </a:rPr>
                        <a:t>0.976661</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0.006662</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dirty="0">
                          <a:solidFill>
                            <a:srgbClr val="000000"/>
                          </a:solidFill>
                          <a:effectLst/>
                        </a:rPr>
                        <a:t>1</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0.983679</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0.978671</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2144687760"/>
                  </a:ext>
                </a:extLst>
              </a:tr>
              <a:tr h="270130">
                <a:tc>
                  <a:txBody>
                    <a:bodyPr/>
                    <a:lstStyle/>
                    <a:p>
                      <a:pPr algn="ctr" fontAlgn="b"/>
                      <a:r>
                        <a:rPr lang="en-IN" sz="1100" b="0" u="none" strike="noStrike" dirty="0">
                          <a:solidFill>
                            <a:srgbClr val="000000"/>
                          </a:solidFill>
                          <a:effectLst/>
                        </a:rPr>
                        <a:t>Random forest</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0.93389</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0.019157</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dirty="0">
                          <a:solidFill>
                            <a:srgbClr val="000000"/>
                          </a:solidFill>
                          <a:effectLst/>
                        </a:rPr>
                        <a:t>0.990997</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0.961495</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0.948948</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996694652"/>
                  </a:ext>
                </a:extLst>
              </a:tr>
              <a:tr h="270130">
                <a:tc>
                  <a:txBody>
                    <a:bodyPr/>
                    <a:lstStyle/>
                    <a:p>
                      <a:pPr algn="ctr" fontAlgn="b"/>
                      <a:r>
                        <a:rPr lang="en-IN" sz="1100" b="0" u="none" strike="noStrike" dirty="0">
                          <a:solidFill>
                            <a:srgbClr val="000000"/>
                          </a:solidFill>
                          <a:effectLst/>
                        </a:rPr>
                        <a:t>Decision tree</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0.88614</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0.044887</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0.933106</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0.909869</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1808351562"/>
                  </a:ext>
                </a:extLst>
              </a:tr>
              <a:tr h="270130">
                <a:tc>
                  <a:txBody>
                    <a:bodyPr/>
                    <a:lstStyle/>
                    <a:p>
                      <a:pPr algn="ctr" fontAlgn="b"/>
                      <a:r>
                        <a:rPr lang="en-IN" sz="1100" b="0" u="none" strike="noStrike" dirty="0">
                          <a:solidFill>
                            <a:srgbClr val="000000"/>
                          </a:solidFill>
                          <a:effectLst/>
                        </a:rPr>
                        <a:t>Ada boost</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0.960697</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0.025788</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0.999979</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0.880536</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0.853348</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4011055206"/>
                  </a:ext>
                </a:extLst>
              </a:tr>
              <a:tr h="270130">
                <a:tc>
                  <a:txBody>
                    <a:bodyPr/>
                    <a:lstStyle/>
                    <a:p>
                      <a:pPr algn="ctr" fontAlgn="b"/>
                      <a:r>
                        <a:rPr lang="en-IN" sz="1100" b="0" u="none" strike="noStrike" dirty="0">
                          <a:solidFill>
                            <a:srgbClr val="000000"/>
                          </a:solidFill>
                          <a:effectLst/>
                        </a:rPr>
                        <a:t>Gradient boosting</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0.813571</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0.021242</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0.855675</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0.84982</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0.825488</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270481742"/>
                  </a:ext>
                </a:extLst>
              </a:tr>
              <a:tr h="270130">
                <a:tc>
                  <a:txBody>
                    <a:bodyPr/>
                    <a:lstStyle/>
                    <a:p>
                      <a:pPr algn="ctr" fontAlgn="b"/>
                      <a:r>
                        <a:rPr lang="en-IN" sz="1100" b="0" u="none" strike="noStrike" dirty="0" err="1">
                          <a:solidFill>
                            <a:srgbClr val="000000"/>
                          </a:solidFill>
                          <a:effectLst/>
                        </a:rPr>
                        <a:t>XgBoost</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0.796918</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0.019985</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0.848614</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0.840176</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0.806567</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2998280279"/>
                  </a:ext>
                </a:extLst>
              </a:tr>
              <a:tr h="270130">
                <a:tc>
                  <a:txBody>
                    <a:bodyPr/>
                    <a:lstStyle/>
                    <a:p>
                      <a:pPr algn="ctr" fontAlgn="b"/>
                      <a:r>
                        <a:rPr lang="en-IN" sz="1100" b="0" u="none" strike="noStrike" dirty="0" err="1">
                          <a:solidFill>
                            <a:srgbClr val="000000"/>
                          </a:solidFill>
                          <a:effectLst/>
                        </a:rPr>
                        <a:t>Rigde</a:t>
                      </a:r>
                      <a:r>
                        <a:rPr lang="en-IN" sz="1100" b="0" u="none" strike="noStrike" dirty="0">
                          <a:solidFill>
                            <a:srgbClr val="000000"/>
                          </a:solidFill>
                          <a:effectLst/>
                        </a:rPr>
                        <a:t> regression</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0.037921</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0.013219</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0.04887</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0.048847</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0.042505</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1903323373"/>
                  </a:ext>
                </a:extLst>
              </a:tr>
              <a:tr h="270130">
                <a:tc>
                  <a:txBody>
                    <a:bodyPr/>
                    <a:lstStyle/>
                    <a:p>
                      <a:pPr algn="ctr" fontAlgn="b"/>
                      <a:r>
                        <a:rPr lang="en-IN" sz="1100" b="0" u="none" strike="noStrike" dirty="0">
                          <a:solidFill>
                            <a:srgbClr val="000000"/>
                          </a:solidFill>
                          <a:effectLst/>
                        </a:rPr>
                        <a:t>Elastic net CV</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0.038606</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0.011691</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0.046733</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0.049494</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0.044677</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2092091470"/>
                  </a:ext>
                </a:extLst>
              </a:tr>
              <a:tr h="270130">
                <a:tc>
                  <a:txBody>
                    <a:bodyPr/>
                    <a:lstStyle/>
                    <a:p>
                      <a:pPr algn="ctr" fontAlgn="b"/>
                      <a:r>
                        <a:rPr lang="en-IN" sz="1100" b="0" u="none" strike="noStrike" dirty="0">
                          <a:solidFill>
                            <a:srgbClr val="000000"/>
                          </a:solidFill>
                          <a:effectLst/>
                        </a:rPr>
                        <a:t>Linear regression</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0.029677</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0.019107</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0.050423</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0.03975</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0.03466</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1846515566"/>
                  </a:ext>
                </a:extLst>
              </a:tr>
              <a:tr h="270130">
                <a:tc>
                  <a:txBody>
                    <a:bodyPr/>
                    <a:lstStyle/>
                    <a:p>
                      <a:pPr algn="ctr" fontAlgn="b"/>
                      <a:r>
                        <a:rPr lang="en-IN" sz="1100" b="0" u="none" strike="noStrike" dirty="0">
                          <a:solidFill>
                            <a:srgbClr val="000000"/>
                          </a:solidFill>
                          <a:effectLst/>
                        </a:rPr>
                        <a:t>Bayesian ridge regression</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0.03573</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dirty="0">
                          <a:solidFill>
                            <a:srgbClr val="000000"/>
                          </a:solidFill>
                          <a:effectLst/>
                        </a:rPr>
                        <a:t>0.009339</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0.041479</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0.046268</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0.043073</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2099242990"/>
                  </a:ext>
                </a:extLst>
              </a:tr>
              <a:tr h="270130">
                <a:tc>
                  <a:txBody>
                    <a:bodyPr/>
                    <a:lstStyle/>
                    <a:p>
                      <a:pPr algn="ctr" fontAlgn="b"/>
                      <a:r>
                        <a:rPr lang="en-IN" sz="1100" b="0" u="none" strike="noStrike" dirty="0">
                          <a:solidFill>
                            <a:srgbClr val="000000"/>
                          </a:solidFill>
                          <a:effectLst/>
                        </a:rPr>
                        <a:t>Stochastic gradient descent</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0.033377</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0.011283</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0.035068</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0.038035</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0.036428</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3878451505"/>
                  </a:ext>
                </a:extLst>
              </a:tr>
              <a:tr h="270130">
                <a:tc>
                  <a:txBody>
                    <a:bodyPr/>
                    <a:lstStyle/>
                    <a:p>
                      <a:pPr algn="ctr" fontAlgn="b"/>
                      <a:r>
                        <a:rPr lang="en-IN" sz="1100" b="0" u="none" strike="noStrike" dirty="0">
                          <a:solidFill>
                            <a:srgbClr val="000000"/>
                          </a:solidFill>
                          <a:effectLst/>
                        </a:rPr>
                        <a:t>Lasso regression</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-0.00184</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0.00299</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-0.00149</a:t>
                      </a:r>
                      <a:endParaRPr lang="en-IN" sz="1100" b="0" i="0" u="none" strike="noStrike">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a:solidFill>
                            <a:srgbClr val="000000"/>
                          </a:solidFill>
                          <a:effectLst/>
                        </a:rPr>
                        <a:t>-0.00015</a:t>
                      </a:r>
                      <a:endParaRPr lang="en-IN" sz="1100" b="0" i="0" u="none" strike="noStrike">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3826686061"/>
                  </a:ext>
                </a:extLst>
              </a:tr>
              <a:tr h="270130">
                <a:tc>
                  <a:txBody>
                    <a:bodyPr/>
                    <a:lstStyle/>
                    <a:p>
                      <a:pPr algn="ctr" fontAlgn="b"/>
                      <a:r>
                        <a:rPr lang="en-GB" sz="1100" b="0" i="0" u="none" strike="noStrike" dirty="0">
                          <a:solidFill>
                            <a:srgbClr val="000000"/>
                          </a:solidFill>
                          <a:effectLst/>
                          <a:latin typeface="Calibri" panose="020F0502020204030204" pitchFamily="34" charset="0"/>
                        </a:rPr>
                        <a:t>S</a:t>
                      </a:r>
                      <a:r>
                        <a:rPr lang="en-IN" sz="1100" b="0" i="0" u="none" strike="noStrike" dirty="0">
                          <a:solidFill>
                            <a:srgbClr val="000000"/>
                          </a:solidFill>
                          <a:effectLst/>
                          <a:latin typeface="Calibri" panose="020F0502020204030204" pitchFamily="34" charset="0"/>
                        </a:rPr>
                        <a:t>VM SVR</a:t>
                      </a:r>
                    </a:p>
                  </a:txBody>
                  <a:tcPr marL="6240" marR="6240" marT="6240" marB="0" anchor="b"/>
                </a:tc>
                <a:tc>
                  <a:txBody>
                    <a:bodyPr/>
                    <a:lstStyle/>
                    <a:p>
                      <a:pPr algn="ctr" fontAlgn="b"/>
                      <a:r>
                        <a:rPr lang="en-IN" sz="1100" b="0" u="none" strike="noStrike" dirty="0">
                          <a:solidFill>
                            <a:srgbClr val="000000"/>
                          </a:solidFill>
                          <a:effectLst/>
                        </a:rPr>
                        <a:t>0.062933</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dirty="0">
                          <a:solidFill>
                            <a:srgbClr val="000000"/>
                          </a:solidFill>
                          <a:effectLst/>
                        </a:rPr>
                        <a:t>0.037197</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dirty="0">
                          <a:solidFill>
                            <a:srgbClr val="000000"/>
                          </a:solidFill>
                          <a:effectLst/>
                        </a:rPr>
                        <a:t>0.067503</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dirty="0">
                          <a:solidFill>
                            <a:srgbClr val="000000"/>
                          </a:solidFill>
                          <a:effectLst/>
                        </a:rPr>
                        <a:t>0.008181</a:t>
                      </a:r>
                      <a:endParaRPr lang="en-IN" sz="1100" b="0" i="0" u="none" strike="noStrike" dirty="0">
                        <a:solidFill>
                          <a:srgbClr val="000000"/>
                        </a:solidFill>
                        <a:effectLst/>
                        <a:latin typeface="Calibri" panose="020F0502020204030204" pitchFamily="34" charset="0"/>
                      </a:endParaRPr>
                    </a:p>
                  </a:txBody>
                  <a:tcPr marL="6240" marR="6240" marT="6240" marB="0" anchor="b"/>
                </a:tc>
                <a:tc>
                  <a:txBody>
                    <a:bodyPr/>
                    <a:lstStyle/>
                    <a:p>
                      <a:pPr algn="ctr" fontAlgn="b"/>
                      <a:r>
                        <a:rPr lang="en-IN" sz="1100" b="0" u="none" strike="noStrike" dirty="0">
                          <a:solidFill>
                            <a:srgbClr val="000000"/>
                          </a:solidFill>
                          <a:effectLst/>
                        </a:rPr>
                        <a:t>0.04352</a:t>
                      </a:r>
                      <a:endParaRPr lang="en-IN" sz="1100" b="0" i="0" u="none" strike="noStrike" dirty="0">
                        <a:solidFill>
                          <a:srgbClr val="000000"/>
                        </a:solidFill>
                        <a:effectLst/>
                        <a:latin typeface="Calibri" panose="020F0502020204030204" pitchFamily="34" charset="0"/>
                      </a:endParaRPr>
                    </a:p>
                  </a:txBody>
                  <a:tcPr marL="6240" marR="6240" marT="6240" marB="0" anchor="b"/>
                </a:tc>
                <a:extLst>
                  <a:ext uri="{0D108BD9-81ED-4DB2-BD59-A6C34878D82A}">
                    <a16:rowId xmlns:a16="http://schemas.microsoft.com/office/drawing/2014/main" val="1757675759"/>
                  </a:ext>
                </a:extLst>
              </a:tr>
            </a:tbl>
          </a:graphicData>
        </a:graphic>
      </p:graphicFrame>
      <p:sp>
        <p:nvSpPr>
          <p:cNvPr id="17" name="TextBox 16">
            <a:extLst>
              <a:ext uri="{FF2B5EF4-FFF2-40B4-BE49-F238E27FC236}">
                <a16:creationId xmlns:a16="http://schemas.microsoft.com/office/drawing/2014/main" id="{D03E1809-7DAF-4DF6-B2CE-8E1952C1E2BB}"/>
              </a:ext>
            </a:extLst>
          </p:cNvPr>
          <p:cNvSpPr txBox="1"/>
          <p:nvPr/>
        </p:nvSpPr>
        <p:spPr>
          <a:xfrm>
            <a:off x="877453" y="670025"/>
            <a:ext cx="10437091" cy="461665"/>
          </a:xfrm>
          <a:prstGeom prst="rect">
            <a:avLst/>
          </a:prstGeom>
          <a:noFill/>
        </p:spPr>
        <p:txBody>
          <a:bodyPr wrap="square" rtlCol="0">
            <a:spAutoFit/>
          </a:bodyPr>
          <a:lstStyle/>
          <a:p>
            <a:pPr algn="ctr"/>
            <a:r>
              <a:rPr lang="en-GB" sz="2400" dirty="0"/>
              <a:t>Regression performance metric results for the different regressors used </a:t>
            </a:r>
            <a:r>
              <a:rPr lang="en-GB" sz="2400" dirty="0" err="1"/>
              <a:t>contd</a:t>
            </a:r>
            <a:endParaRPr lang="en-IN" sz="2400" dirty="0"/>
          </a:p>
        </p:txBody>
      </p:sp>
      <p:sp>
        <p:nvSpPr>
          <p:cNvPr id="5" name="Rectangle 4">
            <a:extLst>
              <a:ext uri="{FF2B5EF4-FFF2-40B4-BE49-F238E27FC236}">
                <a16:creationId xmlns:a16="http://schemas.microsoft.com/office/drawing/2014/main" id="{373D5DD9-D740-4C81-BF9C-9156F23EF649}"/>
              </a:ext>
            </a:extLst>
          </p:cNvPr>
          <p:cNvSpPr/>
          <p:nvPr/>
        </p:nvSpPr>
        <p:spPr>
          <a:xfrm>
            <a:off x="643465" y="1321654"/>
            <a:ext cx="10905069" cy="63777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20C277C2-AFB6-47ED-AC77-CC7B47030B10}"/>
              </a:ext>
            </a:extLst>
          </p:cNvPr>
          <p:cNvSpPr>
            <a:spLocks noGrp="1"/>
          </p:cNvSpPr>
          <p:nvPr>
            <p:ph type="sldNum" sz="quarter" idx="12"/>
          </p:nvPr>
        </p:nvSpPr>
        <p:spPr/>
        <p:txBody>
          <a:bodyPr/>
          <a:lstStyle/>
          <a:p>
            <a:fld id="{6756410F-FE72-4E06-92A0-9143AB9F115C}" type="slidenum">
              <a:rPr lang="en-IN" smtClean="0"/>
              <a:t>48</a:t>
            </a:fld>
            <a:endParaRPr lang="en-IN"/>
          </a:p>
        </p:txBody>
      </p:sp>
    </p:spTree>
    <p:extLst>
      <p:ext uri="{BB962C8B-B14F-4D97-AF65-F5344CB8AC3E}">
        <p14:creationId xmlns:p14="http://schemas.microsoft.com/office/powerpoint/2010/main" val="26751180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2312BFD-6492-4303-8B21-67EF206E5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0" y="783575"/>
            <a:ext cx="5819775" cy="52908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882073-C22D-4B45-9EAE-9AD666BB6BEC}"/>
              </a:ext>
            </a:extLst>
          </p:cNvPr>
          <p:cNvSpPr txBox="1"/>
          <p:nvPr/>
        </p:nvSpPr>
        <p:spPr>
          <a:xfrm>
            <a:off x="1330034" y="166088"/>
            <a:ext cx="9531928" cy="461665"/>
          </a:xfrm>
          <a:prstGeom prst="rect">
            <a:avLst/>
          </a:prstGeom>
          <a:noFill/>
        </p:spPr>
        <p:txBody>
          <a:bodyPr wrap="square" rtlCol="0">
            <a:spAutoFit/>
          </a:bodyPr>
          <a:lstStyle/>
          <a:p>
            <a:pPr algn="ctr"/>
            <a:r>
              <a:rPr lang="en-GB" sz="2400" dirty="0"/>
              <a:t>Plot showing early, just in time and late predictions for the test set</a:t>
            </a:r>
            <a:endParaRPr lang="en-IN" sz="2400" dirty="0"/>
          </a:p>
        </p:txBody>
      </p:sp>
      <p:sp>
        <p:nvSpPr>
          <p:cNvPr id="2" name="Rectangle 1">
            <a:extLst>
              <a:ext uri="{FF2B5EF4-FFF2-40B4-BE49-F238E27FC236}">
                <a16:creationId xmlns:a16="http://schemas.microsoft.com/office/drawing/2014/main" id="{E5D14F00-FFA6-4076-8A07-9F503D81533E}"/>
              </a:ext>
            </a:extLst>
          </p:cNvPr>
          <p:cNvSpPr/>
          <p:nvPr/>
        </p:nvSpPr>
        <p:spPr>
          <a:xfrm>
            <a:off x="7387245" y="2905759"/>
            <a:ext cx="1385454" cy="378691"/>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i="1" dirty="0">
                <a:highlight>
                  <a:srgbClr val="FFFF00"/>
                </a:highlight>
              </a:rPr>
              <a:t>Just in time Prediction</a:t>
            </a:r>
          </a:p>
        </p:txBody>
      </p:sp>
      <p:sp>
        <p:nvSpPr>
          <p:cNvPr id="3" name="Slide Number Placeholder 2">
            <a:extLst>
              <a:ext uri="{FF2B5EF4-FFF2-40B4-BE49-F238E27FC236}">
                <a16:creationId xmlns:a16="http://schemas.microsoft.com/office/drawing/2014/main" id="{36BA95E0-D484-4F82-B97F-8C7751F7B67B}"/>
              </a:ext>
            </a:extLst>
          </p:cNvPr>
          <p:cNvSpPr>
            <a:spLocks noGrp="1"/>
          </p:cNvSpPr>
          <p:nvPr>
            <p:ph type="sldNum" sz="quarter" idx="12"/>
          </p:nvPr>
        </p:nvSpPr>
        <p:spPr/>
        <p:txBody>
          <a:bodyPr/>
          <a:lstStyle/>
          <a:p>
            <a:fld id="{6756410F-FE72-4E06-92A0-9143AB9F115C}" type="slidenum">
              <a:rPr lang="en-IN" smtClean="0"/>
              <a:t>49</a:t>
            </a:fld>
            <a:endParaRPr lang="en-IN"/>
          </a:p>
        </p:txBody>
      </p:sp>
    </p:spTree>
    <p:extLst>
      <p:ext uri="{BB962C8B-B14F-4D97-AF65-F5344CB8AC3E}">
        <p14:creationId xmlns:p14="http://schemas.microsoft.com/office/powerpoint/2010/main" val="723616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637FB-D99A-4E5E-B1A8-1C9D26DA1D56}"/>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Experimental Details</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3E8FD71-ED8B-4FFC-B560-DFDFC34EE0A1}"/>
              </a:ext>
            </a:extLst>
          </p:cNvPr>
          <p:cNvSpPr>
            <a:spLocks noGrp="1"/>
          </p:cNvSpPr>
          <p:nvPr>
            <p:ph type="sldNum" sz="quarter" idx="12"/>
          </p:nvPr>
        </p:nvSpPr>
        <p:spPr/>
        <p:txBody>
          <a:bodyPr/>
          <a:lstStyle/>
          <a:p>
            <a:fld id="{6756410F-FE72-4E06-92A0-9143AB9F115C}" type="slidenum">
              <a:rPr lang="en-IN" smtClean="0"/>
              <a:t>5</a:t>
            </a:fld>
            <a:endParaRPr lang="en-IN"/>
          </a:p>
        </p:txBody>
      </p:sp>
    </p:spTree>
    <p:extLst>
      <p:ext uri="{BB962C8B-B14F-4D97-AF65-F5344CB8AC3E}">
        <p14:creationId xmlns:p14="http://schemas.microsoft.com/office/powerpoint/2010/main" val="433267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39580426-2893-4C5F-B7FC-CE0178CB3E95}"/>
              </a:ext>
            </a:extLst>
          </p:cNvPr>
          <p:cNvGraphicFramePr/>
          <p:nvPr>
            <p:extLst>
              <p:ext uri="{D42A27DB-BD31-4B8C-83A1-F6EECF244321}">
                <p14:modId xmlns:p14="http://schemas.microsoft.com/office/powerpoint/2010/main" val="375994036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3B29346B-643A-46A0-B62D-2752ED611E54}"/>
              </a:ext>
            </a:extLst>
          </p:cNvPr>
          <p:cNvSpPr>
            <a:spLocks noGrp="1"/>
          </p:cNvSpPr>
          <p:nvPr>
            <p:ph type="sldNum" sz="quarter" idx="12"/>
          </p:nvPr>
        </p:nvSpPr>
        <p:spPr/>
        <p:txBody>
          <a:bodyPr/>
          <a:lstStyle/>
          <a:p>
            <a:fld id="{6756410F-FE72-4E06-92A0-9143AB9F115C}" type="slidenum">
              <a:rPr lang="en-IN" smtClean="0"/>
              <a:t>50</a:t>
            </a:fld>
            <a:endParaRPr lang="en-IN"/>
          </a:p>
        </p:txBody>
      </p:sp>
    </p:spTree>
    <p:extLst>
      <p:ext uri="{BB962C8B-B14F-4D97-AF65-F5344CB8AC3E}">
        <p14:creationId xmlns:p14="http://schemas.microsoft.com/office/powerpoint/2010/main" val="730560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222973-D8B6-4F2E-BA65-F666D6EC98EC}"/>
              </a:ext>
            </a:extLst>
          </p:cNvPr>
          <p:cNvSpPr txBox="1"/>
          <p:nvPr/>
        </p:nvSpPr>
        <p:spPr>
          <a:xfrm>
            <a:off x="1502485" y="230939"/>
            <a:ext cx="9623404" cy="6018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dirty="0">
                <a:ea typeface="+mj-ea"/>
                <a:cs typeface="+mj-cs"/>
              </a:rPr>
              <a:t>Table showing the prediction results of one of the time series in the test set</a:t>
            </a:r>
          </a:p>
        </p:txBody>
      </p:sp>
      <p:pic>
        <p:nvPicPr>
          <p:cNvPr id="13" name="Picture 12" descr="Graphical user interface, table&#10;&#10;Description automatically generated with medium confidence">
            <a:extLst>
              <a:ext uri="{FF2B5EF4-FFF2-40B4-BE49-F238E27FC236}">
                <a16:creationId xmlns:a16="http://schemas.microsoft.com/office/drawing/2014/main" id="{A58DD3C1-FCD7-4751-882F-2FE92305D3AE}"/>
              </a:ext>
            </a:extLst>
          </p:cNvPr>
          <p:cNvPicPr>
            <a:picLocks noChangeAspect="1"/>
          </p:cNvPicPr>
          <p:nvPr/>
        </p:nvPicPr>
        <p:blipFill rotWithShape="1">
          <a:blip r:embed="rId2">
            <a:extLst>
              <a:ext uri="{28A0092B-C50C-407E-A947-70E740481C1C}">
                <a14:useLocalDpi xmlns:a14="http://schemas.microsoft.com/office/drawing/2010/main" val="0"/>
              </a:ext>
            </a:extLst>
          </a:blip>
          <a:srcRect l="12537" t="27263" r="33059" b="30946"/>
          <a:stretch/>
        </p:blipFill>
        <p:spPr>
          <a:xfrm>
            <a:off x="3609832" y="1027475"/>
            <a:ext cx="4972335" cy="225579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D9402CFC-AA1B-49B7-A96E-1A7032CC1F94}"/>
              </a:ext>
            </a:extLst>
          </p:cNvPr>
          <p:cNvPicPr>
            <a:picLocks noChangeAspect="1"/>
          </p:cNvPicPr>
          <p:nvPr/>
        </p:nvPicPr>
        <p:blipFill rotWithShape="1">
          <a:blip r:embed="rId3">
            <a:extLst>
              <a:ext uri="{28A0092B-C50C-407E-A947-70E740481C1C}">
                <a14:useLocalDpi xmlns:a14="http://schemas.microsoft.com/office/drawing/2010/main" val="0"/>
              </a:ext>
            </a:extLst>
          </a:blip>
          <a:srcRect l="12762" t="28060" r="32387" b="29553"/>
          <a:stretch/>
        </p:blipFill>
        <p:spPr>
          <a:xfrm>
            <a:off x="3609831" y="3869870"/>
            <a:ext cx="4972335" cy="2255791"/>
          </a:xfrm>
          <a:prstGeom prst="rect">
            <a:avLst/>
          </a:prstGeom>
        </p:spPr>
      </p:pic>
      <p:sp>
        <p:nvSpPr>
          <p:cNvPr id="16" name="TextBox 15">
            <a:extLst>
              <a:ext uri="{FF2B5EF4-FFF2-40B4-BE49-F238E27FC236}">
                <a16:creationId xmlns:a16="http://schemas.microsoft.com/office/drawing/2014/main" id="{3679927B-740F-486A-B7DB-17EA1EED54C6}"/>
              </a:ext>
            </a:extLst>
          </p:cNvPr>
          <p:cNvSpPr txBox="1"/>
          <p:nvPr/>
        </p:nvSpPr>
        <p:spPr>
          <a:xfrm>
            <a:off x="5536744" y="3222578"/>
            <a:ext cx="1118507" cy="861774"/>
          </a:xfrm>
          <a:prstGeom prst="rect">
            <a:avLst/>
          </a:prstGeom>
          <a:noFill/>
        </p:spPr>
        <p:txBody>
          <a:bodyPr wrap="square" rtlCol="0">
            <a:spAutoFit/>
          </a:bodyPr>
          <a:lstStyle/>
          <a:p>
            <a:pPr algn="ctr"/>
            <a:r>
              <a:rPr lang="en-IN" sz="1000" b="1" dirty="0">
                <a:effectLst>
                  <a:outerShdw blurRad="38100" dist="38100" dir="2700000" algn="tl">
                    <a:srgbClr val="000000">
                      <a:alpha val="43137"/>
                    </a:srgbClr>
                  </a:outerShdw>
                </a:effectLst>
              </a:rPr>
              <a:t>.</a:t>
            </a:r>
          </a:p>
          <a:p>
            <a:pPr algn="ctr"/>
            <a:r>
              <a:rPr lang="en-IN" sz="1000" b="1" dirty="0">
                <a:effectLst>
                  <a:outerShdw blurRad="38100" dist="38100" dir="2700000" algn="tl">
                    <a:srgbClr val="000000">
                      <a:alpha val="43137"/>
                    </a:srgbClr>
                  </a:outerShdw>
                </a:effectLst>
              </a:rPr>
              <a:t>.</a:t>
            </a:r>
          </a:p>
          <a:p>
            <a:pPr algn="ctr"/>
            <a:r>
              <a:rPr lang="en-IN" sz="1000" b="1" dirty="0">
                <a:effectLst>
                  <a:outerShdw blurRad="38100" dist="38100" dir="2700000" algn="tl">
                    <a:srgbClr val="000000">
                      <a:alpha val="43137"/>
                    </a:srgbClr>
                  </a:outerShdw>
                </a:effectLst>
              </a:rPr>
              <a:t>.</a:t>
            </a:r>
          </a:p>
          <a:p>
            <a:pPr algn="ctr"/>
            <a:r>
              <a:rPr lang="en-IN" sz="1000" b="1" dirty="0">
                <a:effectLst>
                  <a:outerShdw blurRad="38100" dist="38100" dir="2700000" algn="tl">
                    <a:srgbClr val="000000">
                      <a:alpha val="43137"/>
                    </a:srgbClr>
                  </a:outerShdw>
                </a:effectLst>
              </a:rPr>
              <a:t>.</a:t>
            </a:r>
          </a:p>
          <a:p>
            <a:endParaRPr lang="en-IN" sz="1000" b="1" dirty="0"/>
          </a:p>
        </p:txBody>
      </p:sp>
      <p:sp>
        <p:nvSpPr>
          <p:cNvPr id="2" name="Slide Number Placeholder 1">
            <a:extLst>
              <a:ext uri="{FF2B5EF4-FFF2-40B4-BE49-F238E27FC236}">
                <a16:creationId xmlns:a16="http://schemas.microsoft.com/office/drawing/2014/main" id="{ACB9D8A7-F62B-4D6D-A59D-B8B1FBBADD56}"/>
              </a:ext>
            </a:extLst>
          </p:cNvPr>
          <p:cNvSpPr>
            <a:spLocks noGrp="1"/>
          </p:cNvSpPr>
          <p:nvPr>
            <p:ph type="sldNum" sz="quarter" idx="12"/>
          </p:nvPr>
        </p:nvSpPr>
        <p:spPr/>
        <p:txBody>
          <a:bodyPr/>
          <a:lstStyle/>
          <a:p>
            <a:fld id="{6756410F-FE72-4E06-92A0-9143AB9F115C}" type="slidenum">
              <a:rPr lang="en-IN" smtClean="0"/>
              <a:t>51</a:t>
            </a:fld>
            <a:endParaRPr lang="en-IN"/>
          </a:p>
        </p:txBody>
      </p:sp>
      <p:sp>
        <p:nvSpPr>
          <p:cNvPr id="3" name="TextBox 2">
            <a:extLst>
              <a:ext uri="{FF2B5EF4-FFF2-40B4-BE49-F238E27FC236}">
                <a16:creationId xmlns:a16="http://schemas.microsoft.com/office/drawing/2014/main" id="{0D76ADCC-0CB1-42B3-A3EC-F9885C08CA86}"/>
              </a:ext>
            </a:extLst>
          </p:cNvPr>
          <p:cNvSpPr txBox="1"/>
          <p:nvPr/>
        </p:nvSpPr>
        <p:spPr>
          <a:xfrm>
            <a:off x="1437637" y="6342933"/>
            <a:ext cx="9316720" cy="369332"/>
          </a:xfrm>
          <a:prstGeom prst="rect">
            <a:avLst/>
          </a:prstGeom>
          <a:noFill/>
        </p:spPr>
        <p:txBody>
          <a:bodyPr wrap="square" rtlCol="0">
            <a:spAutoFit/>
          </a:bodyPr>
          <a:lstStyle/>
          <a:p>
            <a:pPr algn="ctr"/>
            <a:r>
              <a:rPr lang="en-IN" dirty="0"/>
              <a:t>Here 0 second represents that the chatter has already started</a:t>
            </a:r>
          </a:p>
        </p:txBody>
      </p:sp>
    </p:spTree>
    <p:extLst>
      <p:ext uri="{BB962C8B-B14F-4D97-AF65-F5344CB8AC3E}">
        <p14:creationId xmlns:p14="http://schemas.microsoft.com/office/powerpoint/2010/main" val="721129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AEA57D02-9325-4639-B9B4-F00CD3CA3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064" y="101601"/>
            <a:ext cx="5272405" cy="44602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omputer&#10;&#10;Description automatically generated">
            <a:extLst>
              <a:ext uri="{FF2B5EF4-FFF2-40B4-BE49-F238E27FC236}">
                <a16:creationId xmlns:a16="http://schemas.microsoft.com/office/drawing/2014/main" id="{8F8E6BB6-12CA-4C5E-9604-4364D9865F2F}"/>
              </a:ext>
            </a:extLst>
          </p:cNvPr>
          <p:cNvPicPr>
            <a:picLocks noChangeAspect="1"/>
          </p:cNvPicPr>
          <p:nvPr/>
        </p:nvPicPr>
        <p:blipFill rotWithShape="1">
          <a:blip r:embed="rId3">
            <a:extLst>
              <a:ext uri="{28A0092B-C50C-407E-A947-70E740481C1C}">
                <a14:useLocalDpi xmlns:a14="http://schemas.microsoft.com/office/drawing/2010/main" val="0"/>
              </a:ext>
            </a:extLst>
          </a:blip>
          <a:srcRect t="30345" b="21712"/>
          <a:stretch/>
        </p:blipFill>
        <p:spPr>
          <a:xfrm>
            <a:off x="0" y="4699000"/>
            <a:ext cx="12192000" cy="2057399"/>
          </a:xfrm>
          <a:prstGeom prst="rect">
            <a:avLst/>
          </a:prstGeom>
        </p:spPr>
      </p:pic>
      <p:sp>
        <p:nvSpPr>
          <p:cNvPr id="10" name="TextBox 9">
            <a:extLst>
              <a:ext uri="{FF2B5EF4-FFF2-40B4-BE49-F238E27FC236}">
                <a16:creationId xmlns:a16="http://schemas.microsoft.com/office/drawing/2014/main" id="{45167D2F-50C9-4030-983F-39DA42A6EC3D}"/>
              </a:ext>
            </a:extLst>
          </p:cNvPr>
          <p:cNvSpPr txBox="1"/>
          <p:nvPr/>
        </p:nvSpPr>
        <p:spPr>
          <a:xfrm>
            <a:off x="711200" y="1346200"/>
            <a:ext cx="5272405" cy="1477328"/>
          </a:xfrm>
          <a:prstGeom prst="rect">
            <a:avLst/>
          </a:prstGeom>
          <a:noFill/>
        </p:spPr>
        <p:txBody>
          <a:bodyPr wrap="square" rtlCol="0">
            <a:spAutoFit/>
          </a:bodyPr>
          <a:lstStyle/>
          <a:p>
            <a:pPr algn="just"/>
            <a:r>
              <a:rPr lang="en-IN" dirty="0"/>
              <a:t>Time domain plot showing acceleration on y-axis and time on x-axis for </a:t>
            </a:r>
            <a:r>
              <a:rPr lang="en-IN" dirty="0" err="1"/>
              <a:t>stickout</a:t>
            </a:r>
            <a:r>
              <a:rPr lang="en-IN" dirty="0"/>
              <a:t> distance 3.5 inches, cutting speed 1030 rpm and depth of cut 2 milliinches and the corresponding chatter onset time plot</a:t>
            </a:r>
          </a:p>
          <a:p>
            <a:endParaRPr lang="en-IN" dirty="0"/>
          </a:p>
        </p:txBody>
      </p:sp>
      <p:sp>
        <p:nvSpPr>
          <p:cNvPr id="2" name="Rectangle 1">
            <a:extLst>
              <a:ext uri="{FF2B5EF4-FFF2-40B4-BE49-F238E27FC236}">
                <a16:creationId xmlns:a16="http://schemas.microsoft.com/office/drawing/2014/main" id="{B9157D51-79BA-495A-AA03-A457C4FDF66E}"/>
              </a:ext>
            </a:extLst>
          </p:cNvPr>
          <p:cNvSpPr/>
          <p:nvPr/>
        </p:nvSpPr>
        <p:spPr>
          <a:xfrm>
            <a:off x="8561533" y="2218062"/>
            <a:ext cx="1283465" cy="14872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700" b="1" dirty="0"/>
              <a:t>Just in time Prediction</a:t>
            </a:r>
          </a:p>
        </p:txBody>
      </p:sp>
      <p:sp>
        <p:nvSpPr>
          <p:cNvPr id="3" name="Slide Number Placeholder 2">
            <a:extLst>
              <a:ext uri="{FF2B5EF4-FFF2-40B4-BE49-F238E27FC236}">
                <a16:creationId xmlns:a16="http://schemas.microsoft.com/office/drawing/2014/main" id="{6D215832-7C9D-4F8E-B855-56A7861BCCB7}"/>
              </a:ext>
            </a:extLst>
          </p:cNvPr>
          <p:cNvSpPr>
            <a:spLocks noGrp="1"/>
          </p:cNvSpPr>
          <p:nvPr>
            <p:ph type="sldNum" sz="quarter" idx="12"/>
          </p:nvPr>
        </p:nvSpPr>
        <p:spPr/>
        <p:txBody>
          <a:bodyPr/>
          <a:lstStyle/>
          <a:p>
            <a:fld id="{6756410F-FE72-4E06-92A0-9143AB9F115C}" type="slidenum">
              <a:rPr lang="en-IN" smtClean="0"/>
              <a:t>52</a:t>
            </a:fld>
            <a:endParaRPr lang="en-IN"/>
          </a:p>
        </p:txBody>
      </p:sp>
    </p:spTree>
    <p:extLst>
      <p:ext uri="{BB962C8B-B14F-4D97-AF65-F5344CB8AC3E}">
        <p14:creationId xmlns:p14="http://schemas.microsoft.com/office/powerpoint/2010/main" val="1232203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CCDA9-602F-4267-B340-0C2F8B774B3E}"/>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dirty="0"/>
              <a:t>Conclusion</a:t>
            </a:r>
            <a:endParaRPr lang="en-US" sz="7200" kern="1200" dirty="0">
              <a:solidFill>
                <a:schemeClr val="tx1"/>
              </a:solidFill>
              <a:latin typeface="+mj-lt"/>
              <a:ea typeface="+mj-ea"/>
              <a:cs typeface="+mj-cs"/>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F2BA626-D8E7-48FB-BAEE-5508D6F7F6D1}"/>
              </a:ext>
            </a:extLst>
          </p:cNvPr>
          <p:cNvSpPr>
            <a:spLocks noGrp="1"/>
          </p:cNvSpPr>
          <p:nvPr>
            <p:ph type="sldNum" sz="quarter" idx="12"/>
          </p:nvPr>
        </p:nvSpPr>
        <p:spPr/>
        <p:txBody>
          <a:bodyPr/>
          <a:lstStyle/>
          <a:p>
            <a:fld id="{6756410F-FE72-4E06-92A0-9143AB9F115C}" type="slidenum">
              <a:rPr lang="en-IN" smtClean="0"/>
              <a:t>53</a:t>
            </a:fld>
            <a:endParaRPr lang="en-IN"/>
          </a:p>
        </p:txBody>
      </p:sp>
    </p:spTree>
    <p:extLst>
      <p:ext uri="{BB962C8B-B14F-4D97-AF65-F5344CB8AC3E}">
        <p14:creationId xmlns:p14="http://schemas.microsoft.com/office/powerpoint/2010/main" val="876063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2C5E3E-7FBA-4DD4-BFA4-BA54D4A125F6}"/>
              </a:ext>
            </a:extLst>
          </p:cNvPr>
          <p:cNvSpPr>
            <a:spLocks noGrp="1"/>
          </p:cNvSpPr>
          <p:nvPr>
            <p:ph idx="1"/>
          </p:nvPr>
        </p:nvSpPr>
        <p:spPr>
          <a:xfrm>
            <a:off x="838200" y="720436"/>
            <a:ext cx="10515600" cy="5569528"/>
          </a:xfrm>
          <a:solidFill>
            <a:schemeClr val="bg1">
              <a:lumMod val="95000"/>
            </a:schemeClr>
          </a:solidFill>
          <a:ln w="12700">
            <a:solidFill>
              <a:schemeClr val="tx1"/>
            </a:solidFill>
          </a:ln>
        </p:spPr>
        <p:txBody>
          <a:bodyPr>
            <a:normAutofit/>
          </a:bodyPr>
          <a:lstStyle/>
          <a:p>
            <a:r>
              <a:rPr lang="en-IN" sz="2000" dirty="0"/>
              <a:t>Dynamic Time Warping (DTW) computes the similarity between two time series. Though it required no </a:t>
            </a:r>
            <a:r>
              <a:rPr lang="en-IN" sz="2000" dirty="0" err="1"/>
              <a:t>preprocessing</a:t>
            </a:r>
            <a:r>
              <a:rPr lang="en-IN" sz="2000" dirty="0"/>
              <a:t> and can work on small number of datasets, it was very slow and computationally expensive.</a:t>
            </a:r>
          </a:p>
          <a:p>
            <a:pPr marL="0" indent="0">
              <a:buNone/>
            </a:pPr>
            <a:endParaRPr lang="en-IN" sz="2000" dirty="0"/>
          </a:p>
          <a:p>
            <a:r>
              <a:rPr lang="en-IN" sz="2000" dirty="0"/>
              <a:t>Permutation entropy is simple and computationally very fast. But there were some time series in which conflict occurred between the time of onset given by the sharp drop in the value of PE and the time given by the authors. So it was not used as a feature for the final modelling.</a:t>
            </a:r>
          </a:p>
          <a:p>
            <a:endParaRPr lang="en-IN" sz="2000" dirty="0"/>
          </a:p>
          <a:p>
            <a:r>
              <a:rPr lang="en-IN" sz="2000" dirty="0"/>
              <a:t>The technique followed here uses an automatic feature extraction library (TSFEL) which calculated approx. 300 features for each of the time series in the time and frequency domain.</a:t>
            </a:r>
          </a:p>
          <a:p>
            <a:endParaRPr lang="en-IN" sz="2000" dirty="0"/>
          </a:p>
          <a:p>
            <a:r>
              <a:rPr lang="en-IN" sz="2000" dirty="0"/>
              <a:t>This method looks promising because the early and just in time prediction were 85% of the test set (3110 time series) and also the errors were less.</a:t>
            </a:r>
          </a:p>
          <a:p>
            <a:endParaRPr lang="en-IN" sz="2000" dirty="0"/>
          </a:p>
          <a:p>
            <a:r>
              <a:rPr lang="en-IN" sz="2000" dirty="0"/>
              <a:t>This trained model is suitable for online prediction of chatter onset time.</a:t>
            </a:r>
          </a:p>
          <a:p>
            <a:endParaRPr lang="en-IN" sz="2000" dirty="0"/>
          </a:p>
          <a:p>
            <a:pPr marL="0" indent="0">
              <a:buNone/>
            </a:pPr>
            <a:endParaRPr lang="en-IN" dirty="0"/>
          </a:p>
        </p:txBody>
      </p:sp>
      <p:sp>
        <p:nvSpPr>
          <p:cNvPr id="2" name="Slide Number Placeholder 1">
            <a:extLst>
              <a:ext uri="{FF2B5EF4-FFF2-40B4-BE49-F238E27FC236}">
                <a16:creationId xmlns:a16="http://schemas.microsoft.com/office/drawing/2014/main" id="{35ABF97E-76F4-4A3C-8942-60BA41D28FAB}"/>
              </a:ext>
            </a:extLst>
          </p:cNvPr>
          <p:cNvSpPr>
            <a:spLocks noGrp="1"/>
          </p:cNvSpPr>
          <p:nvPr>
            <p:ph type="sldNum" sz="quarter" idx="12"/>
          </p:nvPr>
        </p:nvSpPr>
        <p:spPr/>
        <p:txBody>
          <a:bodyPr/>
          <a:lstStyle/>
          <a:p>
            <a:fld id="{6756410F-FE72-4E06-92A0-9143AB9F115C}" type="slidenum">
              <a:rPr lang="en-IN" smtClean="0"/>
              <a:t>54</a:t>
            </a:fld>
            <a:endParaRPr lang="en-IN"/>
          </a:p>
        </p:txBody>
      </p:sp>
    </p:spTree>
    <p:extLst>
      <p:ext uri="{BB962C8B-B14F-4D97-AF65-F5344CB8AC3E}">
        <p14:creationId xmlns:p14="http://schemas.microsoft.com/office/powerpoint/2010/main" val="635658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CCDA9-602F-4267-B340-0C2F8B774B3E}"/>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dirty="0"/>
              <a:t>Future prospects</a:t>
            </a:r>
            <a:endParaRPr lang="en-US" sz="7200" kern="1200" dirty="0">
              <a:solidFill>
                <a:schemeClr val="tx1"/>
              </a:solidFill>
              <a:latin typeface="+mj-lt"/>
              <a:ea typeface="+mj-ea"/>
              <a:cs typeface="+mj-cs"/>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ED269EF-9F4B-4852-9CFC-4E5E5C848D22}"/>
              </a:ext>
            </a:extLst>
          </p:cNvPr>
          <p:cNvSpPr>
            <a:spLocks noGrp="1"/>
          </p:cNvSpPr>
          <p:nvPr>
            <p:ph type="sldNum" sz="quarter" idx="12"/>
          </p:nvPr>
        </p:nvSpPr>
        <p:spPr/>
        <p:txBody>
          <a:bodyPr/>
          <a:lstStyle/>
          <a:p>
            <a:fld id="{6756410F-FE72-4E06-92A0-9143AB9F115C}" type="slidenum">
              <a:rPr lang="en-IN" smtClean="0"/>
              <a:t>55</a:t>
            </a:fld>
            <a:endParaRPr lang="en-IN"/>
          </a:p>
        </p:txBody>
      </p:sp>
    </p:spTree>
    <p:extLst>
      <p:ext uri="{BB962C8B-B14F-4D97-AF65-F5344CB8AC3E}">
        <p14:creationId xmlns:p14="http://schemas.microsoft.com/office/powerpoint/2010/main" val="3247833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2C5E3E-7FBA-4DD4-BFA4-BA54D4A125F6}"/>
              </a:ext>
            </a:extLst>
          </p:cNvPr>
          <p:cNvSpPr>
            <a:spLocks noGrp="1"/>
          </p:cNvSpPr>
          <p:nvPr>
            <p:ph idx="1"/>
          </p:nvPr>
        </p:nvSpPr>
        <p:spPr>
          <a:xfrm>
            <a:off x="838200" y="720436"/>
            <a:ext cx="10515600" cy="5569528"/>
          </a:xfrm>
          <a:solidFill>
            <a:schemeClr val="bg1">
              <a:lumMod val="95000"/>
            </a:schemeClr>
          </a:solidFill>
          <a:ln w="12700">
            <a:solidFill>
              <a:schemeClr val="tx1"/>
            </a:solidFill>
          </a:ln>
        </p:spPr>
        <p:txBody>
          <a:bodyPr>
            <a:normAutofit/>
          </a:bodyPr>
          <a:lstStyle/>
          <a:p>
            <a:r>
              <a:rPr lang="en-IN" sz="2000" dirty="0"/>
              <a:t>This model for the prediction of onset time current cannot classify between mild and full chatter. So this is an aspect which needs to be looked upon.</a:t>
            </a:r>
          </a:p>
          <a:p>
            <a:endParaRPr lang="en-IN" sz="2000" dirty="0"/>
          </a:p>
          <a:p>
            <a:r>
              <a:rPr lang="en-IN" sz="2000" dirty="0"/>
              <a:t>Here only the x-axis signal of tri-axial accelerometer was taken but the model could also be trained on a dataset considering other sensors like dynamometer, microphone, etc.</a:t>
            </a:r>
          </a:p>
          <a:p>
            <a:endParaRPr lang="en-IN" sz="2000" dirty="0"/>
          </a:p>
          <a:p>
            <a:r>
              <a:rPr lang="en-IN" sz="2000" dirty="0"/>
              <a:t>In this work only machine learning algorithms were tried but further can look for various deep learning architectures like Long Short Term Memory (LSTM) and others.</a:t>
            </a:r>
          </a:p>
          <a:p>
            <a:endParaRPr lang="en-IN" dirty="0"/>
          </a:p>
        </p:txBody>
      </p:sp>
      <p:sp>
        <p:nvSpPr>
          <p:cNvPr id="2" name="Slide Number Placeholder 1">
            <a:extLst>
              <a:ext uri="{FF2B5EF4-FFF2-40B4-BE49-F238E27FC236}">
                <a16:creationId xmlns:a16="http://schemas.microsoft.com/office/drawing/2014/main" id="{A62BF1EC-EB73-421F-8C0F-D522C3393CC9}"/>
              </a:ext>
            </a:extLst>
          </p:cNvPr>
          <p:cNvSpPr>
            <a:spLocks noGrp="1"/>
          </p:cNvSpPr>
          <p:nvPr>
            <p:ph type="sldNum" sz="quarter" idx="12"/>
          </p:nvPr>
        </p:nvSpPr>
        <p:spPr/>
        <p:txBody>
          <a:bodyPr/>
          <a:lstStyle/>
          <a:p>
            <a:fld id="{6756410F-FE72-4E06-92A0-9143AB9F115C}" type="slidenum">
              <a:rPr lang="en-IN" smtClean="0"/>
              <a:t>56</a:t>
            </a:fld>
            <a:endParaRPr lang="en-IN"/>
          </a:p>
        </p:txBody>
      </p:sp>
    </p:spTree>
    <p:extLst>
      <p:ext uri="{BB962C8B-B14F-4D97-AF65-F5344CB8AC3E}">
        <p14:creationId xmlns:p14="http://schemas.microsoft.com/office/powerpoint/2010/main" val="2305107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6">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8">
            <a:extLst>
              <a:ext uri="{FF2B5EF4-FFF2-40B4-BE49-F238E27FC236}">
                <a16:creationId xmlns:a16="http://schemas.microsoft.com/office/drawing/2014/main" id="{06F847C8-7801-44D8-8CCA-CDBA7AD91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ight Triangle 1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E600F8C-C8F3-420C-9D3B-E1FBE7BA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517CD-B92F-4AA5-82AC-D592573E1CCA}"/>
              </a:ext>
            </a:extLst>
          </p:cNvPr>
          <p:cNvSpPr>
            <a:spLocks noGrp="1"/>
          </p:cNvSpPr>
          <p:nvPr>
            <p:ph type="title"/>
          </p:nvPr>
        </p:nvSpPr>
        <p:spPr>
          <a:xfrm>
            <a:off x="1010024" y="1383527"/>
            <a:ext cx="6072333" cy="4175166"/>
          </a:xfrm>
        </p:spPr>
        <p:txBody>
          <a:bodyPr vert="horz" lIns="91440" tIns="45720" rIns="91440" bIns="45720" rtlCol="0" anchor="ctr">
            <a:normAutofit/>
          </a:bodyPr>
          <a:lstStyle/>
          <a:p>
            <a:pPr algn="r"/>
            <a:r>
              <a:rPr lang="en-US" sz="9600" kern="1200">
                <a:solidFill>
                  <a:schemeClr val="tx1"/>
                </a:solidFill>
                <a:latin typeface="+mj-lt"/>
                <a:ea typeface="+mj-ea"/>
                <a:cs typeface="+mj-cs"/>
              </a:rPr>
              <a:t>Thank you</a:t>
            </a:r>
          </a:p>
        </p:txBody>
      </p:sp>
      <p:cxnSp>
        <p:nvCxnSpPr>
          <p:cNvPr id="15" name="Straight Connector 14">
            <a:extLst>
              <a:ext uri="{FF2B5EF4-FFF2-40B4-BE49-F238E27FC236}">
                <a16:creationId xmlns:a16="http://schemas.microsoft.com/office/drawing/2014/main" id="{7AA55BF2-380C-4942-8AB1-55A6A52A3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A670D93-B3C3-4E6F-AACC-7AB26E96BB51}"/>
              </a:ext>
            </a:extLst>
          </p:cNvPr>
          <p:cNvSpPr>
            <a:spLocks noGrp="1"/>
          </p:cNvSpPr>
          <p:nvPr>
            <p:ph type="sldNum" sz="quarter" idx="12"/>
          </p:nvPr>
        </p:nvSpPr>
        <p:spPr/>
        <p:txBody>
          <a:bodyPr/>
          <a:lstStyle/>
          <a:p>
            <a:fld id="{6756410F-FE72-4E06-92A0-9143AB9F115C}" type="slidenum">
              <a:rPr lang="en-IN" smtClean="0"/>
              <a:t>57</a:t>
            </a:fld>
            <a:endParaRPr lang="en-IN"/>
          </a:p>
        </p:txBody>
      </p:sp>
    </p:spTree>
    <p:extLst>
      <p:ext uri="{BB962C8B-B14F-4D97-AF65-F5344CB8AC3E}">
        <p14:creationId xmlns:p14="http://schemas.microsoft.com/office/powerpoint/2010/main" val="189356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ndoor, device, sink, old&#10;&#10;Description automatically generated">
            <a:extLst>
              <a:ext uri="{FF2B5EF4-FFF2-40B4-BE49-F238E27FC236}">
                <a16:creationId xmlns:a16="http://schemas.microsoft.com/office/drawing/2014/main" id="{E11794C6-5721-470A-B0BA-A6EFB6F8A098}"/>
              </a:ext>
            </a:extLst>
          </p:cNvPr>
          <p:cNvPicPr>
            <a:picLocks noChangeAspect="1"/>
          </p:cNvPicPr>
          <p:nvPr/>
        </p:nvPicPr>
        <p:blipFill rotWithShape="1">
          <a:blip r:embed="rId2">
            <a:extLst>
              <a:ext uri="{28A0092B-C50C-407E-A947-70E740481C1C}">
                <a14:useLocalDpi xmlns:a14="http://schemas.microsoft.com/office/drawing/2010/main" val="0"/>
              </a:ext>
            </a:extLst>
          </a:blip>
          <a:srcRect t="21225" r="12980" b="-3007"/>
          <a:stretch/>
        </p:blipFill>
        <p:spPr>
          <a:xfrm>
            <a:off x="20" y="-21"/>
            <a:ext cx="12188931" cy="7114806"/>
          </a:xfrm>
          <a:prstGeom prst="rect">
            <a:avLst/>
          </a:prstGeom>
        </p:spPr>
      </p:pic>
      <p:sp>
        <p:nvSpPr>
          <p:cNvPr id="18"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50BB734-8A28-4B71-8AC7-EA6A65F43711}"/>
              </a:ext>
            </a:extLst>
          </p:cNvPr>
          <p:cNvSpPr txBox="1"/>
          <p:nvPr/>
        </p:nvSpPr>
        <p:spPr>
          <a:xfrm>
            <a:off x="643466" y="643467"/>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dirty="0">
                <a:solidFill>
                  <a:srgbClr val="FFFFFF"/>
                </a:solidFill>
                <a:latin typeface="+mj-lt"/>
                <a:ea typeface="+mj-ea"/>
                <a:cs typeface="+mj-cs"/>
              </a:rPr>
              <a:t>Experimental Setup</a:t>
            </a:r>
          </a:p>
        </p:txBody>
      </p:sp>
      <p:sp>
        <p:nvSpPr>
          <p:cNvPr id="19" name="Rectangle 1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04E6AE2-BA92-439B-91FA-745100AC7D3F}"/>
              </a:ext>
            </a:extLst>
          </p:cNvPr>
          <p:cNvSpPr>
            <a:spLocks noGrp="1"/>
          </p:cNvSpPr>
          <p:nvPr>
            <p:ph type="sldNum" sz="quarter" idx="12"/>
          </p:nvPr>
        </p:nvSpPr>
        <p:spPr/>
        <p:txBody>
          <a:bodyPr/>
          <a:lstStyle/>
          <a:p>
            <a:fld id="{6756410F-FE72-4E06-92A0-9143AB9F115C}" type="slidenum">
              <a:rPr lang="en-IN" smtClean="0"/>
              <a:t>6</a:t>
            </a:fld>
            <a:endParaRPr lang="en-IN"/>
          </a:p>
        </p:txBody>
      </p:sp>
    </p:spTree>
    <p:extLst>
      <p:ext uri="{BB962C8B-B14F-4D97-AF65-F5344CB8AC3E}">
        <p14:creationId xmlns:p14="http://schemas.microsoft.com/office/powerpoint/2010/main" val="2332996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evice, old, miller&#10;&#10;Description automatically generated">
            <a:extLst>
              <a:ext uri="{FF2B5EF4-FFF2-40B4-BE49-F238E27FC236}">
                <a16:creationId xmlns:a16="http://schemas.microsoft.com/office/drawing/2014/main" id="{79C49925-9D3E-47A1-8B1E-075BBF15752F}"/>
              </a:ext>
            </a:extLst>
          </p:cNvPr>
          <p:cNvPicPr>
            <a:picLocks noChangeAspect="1"/>
          </p:cNvPicPr>
          <p:nvPr/>
        </p:nvPicPr>
        <p:blipFill rotWithShape="1">
          <a:blip r:embed="rId2">
            <a:extLst>
              <a:ext uri="{28A0092B-C50C-407E-A947-70E740481C1C}">
                <a14:useLocalDpi xmlns:a14="http://schemas.microsoft.com/office/drawing/2010/main" val="0"/>
              </a:ext>
            </a:extLst>
          </a:blip>
          <a:srcRect t="17524" b="7476"/>
          <a:stretch/>
        </p:blipFill>
        <p:spPr>
          <a:xfrm>
            <a:off x="20" y="-22"/>
            <a:ext cx="12191977" cy="6858022"/>
          </a:xfrm>
          <a:prstGeom prst="rect">
            <a:avLst/>
          </a:prstGeom>
        </p:spPr>
      </p:pic>
      <p:sp>
        <p:nvSpPr>
          <p:cNvPr id="26" name="Rectangle 2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D25003B-2758-4366-8AC0-A53893D8C2BA}"/>
              </a:ext>
            </a:extLst>
          </p:cNvPr>
          <p:cNvSpPr>
            <a:spLocks noGrp="1"/>
          </p:cNvSpPr>
          <p:nvPr>
            <p:ph type="sldNum" sz="quarter" idx="12"/>
          </p:nvPr>
        </p:nvSpPr>
        <p:spPr/>
        <p:txBody>
          <a:bodyPr/>
          <a:lstStyle/>
          <a:p>
            <a:fld id="{6756410F-FE72-4E06-92A0-9143AB9F115C}" type="slidenum">
              <a:rPr lang="en-IN" smtClean="0"/>
              <a:t>7</a:t>
            </a:fld>
            <a:endParaRPr lang="en-IN"/>
          </a:p>
        </p:txBody>
      </p:sp>
    </p:spTree>
    <p:extLst>
      <p:ext uri="{BB962C8B-B14F-4D97-AF65-F5344CB8AC3E}">
        <p14:creationId xmlns:p14="http://schemas.microsoft.com/office/powerpoint/2010/main" val="1415359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FB36-0C32-4781-AD50-DE7B91DD421E}"/>
              </a:ext>
            </a:extLst>
          </p:cNvPr>
          <p:cNvSpPr>
            <a:spLocks noGrp="1"/>
          </p:cNvSpPr>
          <p:nvPr>
            <p:ph type="title"/>
          </p:nvPr>
        </p:nvSpPr>
        <p:spPr/>
        <p:txBody>
          <a:bodyPr/>
          <a:lstStyle/>
          <a:p>
            <a:r>
              <a:rPr lang="en-IN" dirty="0"/>
              <a:t>Workpiece and tool selected</a:t>
            </a:r>
          </a:p>
        </p:txBody>
      </p:sp>
      <p:sp>
        <p:nvSpPr>
          <p:cNvPr id="3" name="Content Placeholder 2">
            <a:extLst>
              <a:ext uri="{FF2B5EF4-FFF2-40B4-BE49-F238E27FC236}">
                <a16:creationId xmlns:a16="http://schemas.microsoft.com/office/drawing/2014/main" id="{4D4F7988-39E8-4C27-B437-2B179808BD84}"/>
              </a:ext>
            </a:extLst>
          </p:cNvPr>
          <p:cNvSpPr>
            <a:spLocks noGrp="1"/>
          </p:cNvSpPr>
          <p:nvPr>
            <p:ph idx="1"/>
          </p:nvPr>
        </p:nvSpPr>
        <p:spPr>
          <a:solidFill>
            <a:schemeClr val="bg1">
              <a:lumMod val="95000"/>
            </a:schemeClr>
          </a:solidFill>
          <a:ln w="12700">
            <a:solidFill>
              <a:schemeClr val="tx1"/>
            </a:solidFill>
          </a:ln>
        </p:spPr>
        <p:txBody>
          <a:bodyPr/>
          <a:lstStyle/>
          <a:p>
            <a:pPr marL="0" indent="0" algn="just">
              <a:buClr>
                <a:schemeClr val="accent1">
                  <a:lumMod val="60000"/>
                  <a:lumOff val="40000"/>
                </a:schemeClr>
              </a:buClr>
              <a:buNone/>
            </a:pPr>
            <a:endParaRPr lang="en-US" sz="2000" dirty="0">
              <a:latin typeface="Fira Sans Extra Condensed" panose="020B0604020202020204" charset="0"/>
            </a:endParaRPr>
          </a:p>
          <a:p>
            <a:pPr marL="0" indent="0" algn="just">
              <a:buClr>
                <a:schemeClr val="accent1">
                  <a:lumMod val="60000"/>
                  <a:lumOff val="40000"/>
                </a:schemeClr>
              </a:buClr>
              <a:buNone/>
            </a:pPr>
            <a:r>
              <a:rPr lang="en-US" sz="2000" dirty="0">
                <a:latin typeface="Fira Sans Extra Condensed" panose="020B0604020202020204" charset="0"/>
              </a:rPr>
              <a:t>Work piece material: </a:t>
            </a:r>
            <a:r>
              <a:rPr lang="en-US" sz="1800" dirty="0">
                <a:latin typeface="Fira Sans Extra Condensed" panose="020B0604020202020204" charset="0"/>
              </a:rPr>
              <a:t>AISI-H-13 steel of length 191 mm</a:t>
            </a:r>
          </a:p>
          <a:p>
            <a:pPr algn="just">
              <a:buClr>
                <a:schemeClr val="accent1">
                  <a:lumMod val="60000"/>
                  <a:lumOff val="40000"/>
                </a:schemeClr>
              </a:buClr>
              <a:buFont typeface="Courier New" panose="02070309020205020404" pitchFamily="49" charset="0"/>
              <a:buChar char="o"/>
            </a:pPr>
            <a:endParaRPr lang="en-US" sz="2000" dirty="0">
              <a:latin typeface="Fira Sans Extra Condensed" panose="020B0604020202020204" charset="0"/>
            </a:endParaRPr>
          </a:p>
          <a:p>
            <a:pPr marL="0" indent="0" algn="just">
              <a:buClr>
                <a:schemeClr val="accent1">
                  <a:lumMod val="60000"/>
                  <a:lumOff val="40000"/>
                </a:schemeClr>
              </a:buClr>
              <a:buNone/>
            </a:pPr>
            <a:r>
              <a:rPr lang="en-US" sz="2000" dirty="0">
                <a:latin typeface="Fira Sans Extra Condensed" panose="020B0604020202020204" charset="0"/>
              </a:rPr>
              <a:t>Tool material: </a:t>
            </a:r>
            <a:r>
              <a:rPr lang="en-US" sz="1800" dirty="0">
                <a:latin typeface="Fira Sans Extra Condensed" panose="020B0604020202020204" charset="0"/>
              </a:rPr>
              <a:t>CNMG 120408 EM TT9080 insert. </a:t>
            </a:r>
            <a:r>
              <a:rPr lang="en-US" sz="1800" dirty="0">
                <a:solidFill>
                  <a:schemeClr val="accent1">
                    <a:lumMod val="50000"/>
                  </a:schemeClr>
                </a:solidFill>
                <a:latin typeface="Fira Sans Extra Condensed" panose="020B0604020202020204" charset="0"/>
                <a:hlinkClick r:id="rId2">
                  <a:extLst>
                    <a:ext uri="{A12FA001-AC4F-418D-AE19-62706E023703}">
                      <ahyp:hlinkClr xmlns:ahyp="http://schemas.microsoft.com/office/drawing/2018/hyperlinkcolor" val="tx"/>
                    </a:ext>
                  </a:extLst>
                </a:hlinkClick>
              </a:rPr>
              <a:t>http://www.imc-companies.com/taegutec/ttkcatalog/Grade.aspx?grade=TT9080&amp;item=6172073&amp;fnum=1813&amp;mapp=IS&amp;app=377</a:t>
            </a:r>
            <a:endParaRPr lang="en-US" sz="1800" dirty="0">
              <a:solidFill>
                <a:schemeClr val="accent1">
                  <a:lumMod val="50000"/>
                </a:schemeClr>
              </a:solidFill>
              <a:latin typeface="Fira Sans Extra Condensed" panose="020B0604020202020204" charset="0"/>
            </a:endParaRPr>
          </a:p>
        </p:txBody>
      </p:sp>
      <p:sp>
        <p:nvSpPr>
          <p:cNvPr id="4" name="Slide Number Placeholder 3">
            <a:extLst>
              <a:ext uri="{FF2B5EF4-FFF2-40B4-BE49-F238E27FC236}">
                <a16:creationId xmlns:a16="http://schemas.microsoft.com/office/drawing/2014/main" id="{9D67AB6D-2FD0-4610-BC72-B0B66DFC6393}"/>
              </a:ext>
            </a:extLst>
          </p:cNvPr>
          <p:cNvSpPr>
            <a:spLocks noGrp="1"/>
          </p:cNvSpPr>
          <p:nvPr>
            <p:ph type="sldNum" sz="quarter" idx="12"/>
          </p:nvPr>
        </p:nvSpPr>
        <p:spPr/>
        <p:txBody>
          <a:bodyPr/>
          <a:lstStyle/>
          <a:p>
            <a:fld id="{6756410F-FE72-4E06-92A0-9143AB9F115C}" type="slidenum">
              <a:rPr lang="en-IN" smtClean="0"/>
              <a:t>8</a:t>
            </a:fld>
            <a:endParaRPr lang="en-IN"/>
          </a:p>
        </p:txBody>
      </p:sp>
    </p:spTree>
    <p:extLst>
      <p:ext uri="{BB962C8B-B14F-4D97-AF65-F5344CB8AC3E}">
        <p14:creationId xmlns:p14="http://schemas.microsoft.com/office/powerpoint/2010/main" val="29417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741E-FB9D-4C99-9DEA-36CC4D25E005}"/>
              </a:ext>
            </a:extLst>
          </p:cNvPr>
          <p:cNvSpPr>
            <a:spLocks noGrp="1"/>
          </p:cNvSpPr>
          <p:nvPr>
            <p:ph type="title"/>
          </p:nvPr>
        </p:nvSpPr>
        <p:spPr/>
        <p:txBody>
          <a:bodyPr/>
          <a:lstStyle/>
          <a:p>
            <a:r>
              <a:rPr lang="en-IN" dirty="0"/>
              <a:t>Sensors available</a:t>
            </a:r>
          </a:p>
        </p:txBody>
      </p:sp>
      <p:sp>
        <p:nvSpPr>
          <p:cNvPr id="3" name="Content Placeholder 2">
            <a:extLst>
              <a:ext uri="{FF2B5EF4-FFF2-40B4-BE49-F238E27FC236}">
                <a16:creationId xmlns:a16="http://schemas.microsoft.com/office/drawing/2014/main" id="{D4DDD9BE-F11C-42E0-8E25-62EC2D633EB8}"/>
              </a:ext>
            </a:extLst>
          </p:cNvPr>
          <p:cNvSpPr>
            <a:spLocks noGrp="1"/>
          </p:cNvSpPr>
          <p:nvPr>
            <p:ph idx="1"/>
          </p:nvPr>
        </p:nvSpPr>
        <p:spPr>
          <a:solidFill>
            <a:schemeClr val="bg1">
              <a:lumMod val="95000"/>
            </a:schemeClr>
          </a:solidFill>
          <a:ln w="12700">
            <a:solidFill>
              <a:schemeClr val="tx1"/>
            </a:solidFill>
          </a:ln>
        </p:spPr>
        <p:txBody>
          <a:bodyPr/>
          <a:lstStyle/>
          <a:p>
            <a:r>
              <a:rPr lang="en-IN" dirty="0"/>
              <a:t>Piezoelectric dynamometer</a:t>
            </a:r>
          </a:p>
          <a:p>
            <a:r>
              <a:rPr lang="en-IN" dirty="0"/>
              <a:t>Tri-axial accelerometer</a:t>
            </a:r>
          </a:p>
          <a:p>
            <a:r>
              <a:rPr lang="en-IN" dirty="0"/>
              <a:t>Microphone</a:t>
            </a:r>
          </a:p>
          <a:p>
            <a:r>
              <a:rPr lang="en-IN" dirty="0"/>
              <a:t>Acoustic emission sensor</a:t>
            </a:r>
          </a:p>
          <a:p>
            <a:endParaRPr lang="en-IN" dirty="0"/>
          </a:p>
        </p:txBody>
      </p:sp>
      <p:sp>
        <p:nvSpPr>
          <p:cNvPr id="4" name="Slide Number Placeholder 3">
            <a:extLst>
              <a:ext uri="{FF2B5EF4-FFF2-40B4-BE49-F238E27FC236}">
                <a16:creationId xmlns:a16="http://schemas.microsoft.com/office/drawing/2014/main" id="{89822D9B-43BB-40CB-AEEA-809831F7A487}"/>
              </a:ext>
            </a:extLst>
          </p:cNvPr>
          <p:cNvSpPr>
            <a:spLocks noGrp="1"/>
          </p:cNvSpPr>
          <p:nvPr>
            <p:ph type="sldNum" sz="quarter" idx="12"/>
          </p:nvPr>
        </p:nvSpPr>
        <p:spPr/>
        <p:txBody>
          <a:bodyPr/>
          <a:lstStyle/>
          <a:p>
            <a:fld id="{6756410F-FE72-4E06-92A0-9143AB9F115C}" type="slidenum">
              <a:rPr lang="en-IN" smtClean="0"/>
              <a:t>9</a:t>
            </a:fld>
            <a:endParaRPr lang="en-IN"/>
          </a:p>
        </p:txBody>
      </p:sp>
    </p:spTree>
    <p:extLst>
      <p:ext uri="{BB962C8B-B14F-4D97-AF65-F5344CB8AC3E}">
        <p14:creationId xmlns:p14="http://schemas.microsoft.com/office/powerpoint/2010/main" val="1632708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3201</TotalTime>
  <Words>2306</Words>
  <Application>Microsoft Office PowerPoint</Application>
  <PresentationFormat>Widescreen</PresentationFormat>
  <Paragraphs>534</Paragraphs>
  <Slides>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Calibri Light</vt:lpstr>
      <vt:lpstr>Cambria Math</vt:lpstr>
      <vt:lpstr>Courier New</vt:lpstr>
      <vt:lpstr>Fira Sans Extra Condensed</vt:lpstr>
      <vt:lpstr>Times New Roman</vt:lpstr>
      <vt:lpstr>Wingdings</vt:lpstr>
      <vt:lpstr>Office Theme</vt:lpstr>
      <vt:lpstr>Anomaly Detection for Condition Based Maintenance (CBM) using  data-driven models</vt:lpstr>
      <vt:lpstr>Overview of the Research Work</vt:lpstr>
      <vt:lpstr>Chronology of Events in Chatter:</vt:lpstr>
      <vt:lpstr>Initial Proposal for Work:</vt:lpstr>
      <vt:lpstr>Experimental Details</vt:lpstr>
      <vt:lpstr>PowerPoint Presentation</vt:lpstr>
      <vt:lpstr>PowerPoint Presentation</vt:lpstr>
      <vt:lpstr>Workpiece and tool selected</vt:lpstr>
      <vt:lpstr>Sensors available</vt:lpstr>
      <vt:lpstr>PowerPoint Presentation</vt:lpstr>
      <vt:lpstr>Experiments performed</vt:lpstr>
      <vt:lpstr>PowerPoint Presentation</vt:lpstr>
      <vt:lpstr>Range of Cutting speed and Feed rate </vt:lpstr>
      <vt:lpstr>Detection of chatter in turning using  data learning models</vt:lpstr>
      <vt:lpstr>Experimental Details as given by Yesilli 2019  </vt:lpstr>
      <vt:lpstr>PowerPoint Presentation</vt:lpstr>
      <vt:lpstr>Sensors used</vt:lpstr>
      <vt:lpstr>Preprocessing of experimental data</vt:lpstr>
      <vt:lpstr>Data Tagging</vt:lpstr>
      <vt:lpstr>Values of cutting speed, depth of cut and stickout distances used</vt:lpstr>
      <vt:lpstr>Dataset used</vt:lpstr>
      <vt:lpstr>Methodology followed for  chatter prediction</vt:lpstr>
      <vt:lpstr>PowerPoint Presentation</vt:lpstr>
      <vt:lpstr>PowerPoint Presentation</vt:lpstr>
      <vt:lpstr>PowerPoint Presentation</vt:lpstr>
      <vt:lpstr>Algorithm for labelling the data  for  chatter onset time prediction </vt:lpstr>
      <vt:lpstr>PowerPoint Presentation</vt:lpstr>
      <vt:lpstr>Determination of chatter window time</vt:lpstr>
      <vt:lpstr>PowerPoint Presentation</vt:lpstr>
      <vt:lpstr>Time domain plot having acceleration in y-axis and time in x-axis</vt:lpstr>
      <vt:lpstr>PowerPoint Presentation</vt:lpstr>
      <vt:lpstr>Permutation Entropy (PE) plot having PE in y-axis and time in x-axis</vt:lpstr>
      <vt:lpstr>PowerPoint Presentation</vt:lpstr>
      <vt:lpstr>Spectrogram plot having frequency in y-axis and time in x-axis using matplotlib and scipy library</vt:lpstr>
      <vt:lpstr>PowerPoint Presentation</vt:lpstr>
      <vt:lpstr>Magnitude spectrum plot having frequency magnitude (energy) in y-axis and frequency in x-axis</vt:lpstr>
      <vt:lpstr>PowerPoint Presentation</vt:lpstr>
      <vt:lpstr>Results</vt:lpstr>
      <vt:lpstr>Chatter Detection Results</vt:lpstr>
      <vt:lpstr>PowerPoint Presentation</vt:lpstr>
      <vt:lpstr>PowerPoint Presentation</vt:lpstr>
      <vt:lpstr>PowerPoint Presentation</vt:lpstr>
      <vt:lpstr>PowerPoint Presentation</vt:lpstr>
      <vt:lpstr>PowerPoint Presentation</vt:lpstr>
      <vt:lpstr>Chatter Onset Time Prediction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Future prospects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Sayantika Ghosh</dc:creator>
  <cp:lastModifiedBy>Sayantika Ghosh</cp:lastModifiedBy>
  <cp:revision>117</cp:revision>
  <dcterms:created xsi:type="dcterms:W3CDTF">2021-06-12T11:26:32Z</dcterms:created>
  <dcterms:modified xsi:type="dcterms:W3CDTF">2021-06-30T06:41:39Z</dcterms:modified>
</cp:coreProperties>
</file>